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31"/>
  </p:notesMasterIdLst>
  <p:handoutMasterIdLst>
    <p:handoutMasterId r:id="rId32"/>
  </p:handoutMasterIdLst>
  <p:sldIdLst>
    <p:sldId id="268" r:id="rId2"/>
    <p:sldId id="324" r:id="rId3"/>
    <p:sldId id="278" r:id="rId4"/>
    <p:sldId id="279" r:id="rId5"/>
    <p:sldId id="280" r:id="rId6"/>
    <p:sldId id="281" r:id="rId7"/>
    <p:sldId id="297" r:id="rId8"/>
    <p:sldId id="296" r:id="rId9"/>
    <p:sldId id="283" r:id="rId10"/>
    <p:sldId id="292" r:id="rId11"/>
    <p:sldId id="284" r:id="rId12"/>
    <p:sldId id="294" r:id="rId13"/>
    <p:sldId id="285" r:id="rId14"/>
    <p:sldId id="298" r:id="rId15"/>
    <p:sldId id="307" r:id="rId16"/>
    <p:sldId id="308" r:id="rId17"/>
    <p:sldId id="311" r:id="rId18"/>
    <p:sldId id="309" r:id="rId19"/>
    <p:sldId id="310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25" r:id="rId28"/>
    <p:sldId id="299" r:id="rId29"/>
    <p:sldId id="289" r:id="rId30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FCCDB6"/>
    <a:srgbClr val="D9D9D9"/>
    <a:srgbClr val="004568"/>
    <a:srgbClr val="0074AF"/>
    <a:srgbClr val="6EAA2E"/>
    <a:srgbClr val="0084B4"/>
    <a:srgbClr val="EFF1F3"/>
    <a:srgbClr val="FFFFF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886" autoAdjust="0"/>
  </p:normalViewPr>
  <p:slideViewPr>
    <p:cSldViewPr snapToGrid="0">
      <p:cViewPr varScale="1">
        <p:scale>
          <a:sx n="121" d="100"/>
          <a:sy n="121" d="100"/>
        </p:scale>
        <p:origin x="96" y="4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2" d="100"/>
        <a:sy n="82" d="100"/>
      </p:scale>
      <p:origin x="0" y="-82"/>
    </p:cViewPr>
  </p:sorterViewPr>
  <p:notesViewPr>
    <p:cSldViewPr snapToGrid="0">
      <p:cViewPr varScale="1">
        <p:scale>
          <a:sx n="73" d="100"/>
          <a:sy n="73" d="100"/>
        </p:scale>
        <p:origin x="583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contains the </a:t>
            </a:r>
            <a:r>
              <a:rPr lang="en-US" b="1" dirty="0"/>
              <a:t>editable pieces </a:t>
            </a:r>
            <a:r>
              <a:rPr lang="en-US" dirty="0"/>
              <a:t>that were used to build infographic sample</a:t>
            </a:r>
          </a:p>
          <a:p>
            <a:r>
              <a:rPr lang="en-US" dirty="0"/>
              <a:t>Icons – Eye,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84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contains the </a:t>
            </a:r>
            <a:r>
              <a:rPr lang="en-US" b="1" dirty="0"/>
              <a:t>editable pieces </a:t>
            </a:r>
            <a:r>
              <a:rPr lang="en-US" dirty="0"/>
              <a:t>that were used to build infographic sample</a:t>
            </a:r>
          </a:p>
          <a:p>
            <a:r>
              <a:rPr lang="en-US" dirty="0"/>
              <a:t>Icons – Eye,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391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contains the </a:t>
            </a:r>
            <a:r>
              <a:rPr lang="en-US" b="1" dirty="0"/>
              <a:t>editable pieces </a:t>
            </a:r>
            <a:r>
              <a:rPr lang="en-US" dirty="0"/>
              <a:t>that were used to build infographic sample</a:t>
            </a:r>
          </a:p>
          <a:p>
            <a:r>
              <a:rPr lang="en-US" dirty="0"/>
              <a:t>Icons – Eye,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39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templates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- no top ba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1225485"/>
          </a:xfrm>
          <a:prstGeom prst="rect">
            <a:avLst/>
          </a:prstGeom>
          <a:solidFill>
            <a:srgbClr val="0074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063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73233B-0705-4E94-AE39-0FCF7FAB80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hlinkClick r:id="rId3"/>
            <a:extLst>
              <a:ext uri="{FF2B5EF4-FFF2-40B4-BE49-F238E27FC236}">
                <a16:creationId xmlns:a16="http://schemas.microsoft.com/office/drawing/2014/main" id="{011B0CED-3A92-43B0-A3DE-C37B6408D9DB}"/>
              </a:ext>
            </a:extLst>
          </p:cNvPr>
          <p:cNvSpPr txBox="1"/>
          <p:nvPr userDrawn="1"/>
        </p:nvSpPr>
        <p:spPr>
          <a:xfrm>
            <a:off x="329642" y="4267687"/>
            <a:ext cx="2664879" cy="32934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Neal Creative  | click &amp;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Learn more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EF3013-858C-4FFF-B19A-1F10A879C4E8}"/>
              </a:ext>
            </a:extLst>
          </p:cNvPr>
          <p:cNvSpPr txBox="1"/>
          <p:nvPr userDrawn="1"/>
        </p:nvSpPr>
        <p:spPr>
          <a:xfrm>
            <a:off x="177800" y="6435060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1000" baseline="30000" dirty="0">
                <a:solidFill>
                  <a:schemeClr val="bg1">
                    <a:lumMod val="75000"/>
                  </a:schemeClr>
                </a:solidFill>
              </a:rPr>
              <a:t>©</a:t>
            </a:r>
          </a:p>
        </p:txBody>
      </p:sp>
    </p:spTree>
    <p:extLst>
      <p:ext uri="{BB962C8B-B14F-4D97-AF65-F5344CB8AC3E}">
        <p14:creationId xmlns:p14="http://schemas.microsoft.com/office/powerpoint/2010/main" val="2221538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1148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47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EEE197-7B3D-420C-8D35-83CAE6B36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solidFill>
            <a:schemeClr val="bg1">
              <a:lumMod val="95000"/>
            </a:schemeClr>
          </a:solidFill>
        </p:spPr>
        <p:txBody>
          <a:bodyPr vert="horz" lIns="457200" tIns="45720" rIns="457200" bIns="45720" rtlCol="0" anchor="ctr">
            <a:noAutofit/>
          </a:bodyPr>
          <a:lstStyle>
            <a:lvl1pPr>
              <a:defRPr lang="en-US" sz="3400" spc="160" baseline="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254376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no top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12254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2"/>
          </p:cNvPr>
          <p:cNvSpPr txBox="1"/>
          <p:nvPr userDrawn="1"/>
        </p:nvSpPr>
        <p:spPr>
          <a:xfrm>
            <a:off x="9524236" y="6316156"/>
            <a:ext cx="2426464" cy="367873"/>
          </a:xfrm>
          <a:prstGeom prst="roundRect">
            <a:avLst>
              <a:gd name="adj" fmla="val 50000"/>
            </a:avLst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Neal Creative</a:t>
            </a:r>
            <a:r>
              <a:rPr lang="en-US" sz="1100" baseline="0" dirty="0">
                <a:solidFill>
                  <a:schemeClr val="bg1"/>
                </a:solidFill>
              </a:rPr>
              <a:t>  | </a:t>
            </a:r>
            <a:r>
              <a:rPr lang="en-US" sz="1100" b="1" baseline="0" dirty="0">
                <a:solidFill>
                  <a:schemeClr val="bg1"/>
                </a:solidFill>
              </a:rPr>
              <a:t>Learn more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34A05A-4AD6-4BC6-B6EA-314331190DB2}"/>
              </a:ext>
            </a:extLst>
          </p:cNvPr>
          <p:cNvSpPr txBox="1"/>
          <p:nvPr userDrawn="1"/>
        </p:nvSpPr>
        <p:spPr>
          <a:xfrm>
            <a:off x="177800" y="6435060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1000" baseline="30000" dirty="0">
                <a:solidFill>
                  <a:schemeClr val="bg1">
                    <a:lumMod val="75000"/>
                  </a:schemeClr>
                </a:solidFill>
              </a:rPr>
              <a:t>©</a:t>
            </a:r>
          </a:p>
        </p:txBody>
      </p:sp>
    </p:spTree>
    <p:extLst>
      <p:ext uri="{BB962C8B-B14F-4D97-AF65-F5344CB8AC3E}">
        <p14:creationId xmlns:p14="http://schemas.microsoft.com/office/powerpoint/2010/main" val="322627904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1050758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None/>
              <a:tabLst>
                <a:tab pos="10579100" algn="l"/>
              </a:tabLst>
            </a:pPr>
            <a:endParaRPr lang="en-US" sz="3400" b="0" i="0" spc="160" baseline="0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ea typeface="+mj-ea"/>
              <a:cs typeface="Segoe UI Semibold" panose="020B0702040204020203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/>
          <a:p>
            <a:pPr lv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>
                <a:tab pos="10579100" algn="l"/>
              </a:tabLst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275347"/>
            <a:ext cx="12192000" cy="1949765"/>
          </a:xfrm>
          <a:prstGeom prst="rect">
            <a:avLst/>
          </a:prstGeom>
        </p:spPr>
        <p:txBody>
          <a:bodyPr vert="horz" lIns="457200" tIns="45720" rIns="45720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88115" y="63161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799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6" r:id="rId3"/>
    <p:sldLayoutId id="2147483677" r:id="rId4"/>
    <p:sldLayoutId id="2147483679" r:id="rId5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tabLst>
          <a:tab pos="10579100" algn="l"/>
        </a:tabLst>
        <a:defRPr lang="en-US" sz="3400" b="0" i="0" kern="1200" spc="160" baseline="0" dirty="0">
          <a:gradFill>
            <a:gsLst>
              <a:gs pos="0">
                <a:schemeClr val="tx2"/>
              </a:gs>
              <a:gs pos="100000">
                <a:schemeClr val="tx2"/>
              </a:gs>
            </a:gsLst>
            <a:lin ang="5400000" scaled="1"/>
          </a:gradFill>
          <a:latin typeface="Segoe UI Semibold" panose="020B0702040204020203" pitchFamily="34" charset="0"/>
          <a:ea typeface="+mj-ea"/>
          <a:cs typeface="Segoe UI Semibold" panose="020B0702040204020203" pitchFamily="34" charset="0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+mn-cs"/>
        </a:defRPr>
      </a:lvl1pPr>
      <a:lvl2pPr marL="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j-lt"/>
          <a:ea typeface="+mn-ea"/>
          <a:cs typeface="+mn-cs"/>
        </a:defRPr>
      </a:lvl2pPr>
      <a:lvl3pPr marL="0" indent="0" algn="ctr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ctr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None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knus.asia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ivemq.com/mqtt/public-mqtt-broker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gif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hyperlink" Target="mailto:iwancilibur@gmail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kodular.io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knus.asia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arduino.cc/en/softwar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silabs.com/documents/public/software/CP210x_Windows_Drivers.zip" TargetMode="Externa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A480A17-B33A-4E1E-B9C3-7E3069563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D59475-CD66-4751-83EF-FEC02A44E31A}"/>
              </a:ext>
            </a:extLst>
          </p:cNvPr>
          <p:cNvSpPr txBox="1"/>
          <p:nvPr/>
        </p:nvSpPr>
        <p:spPr>
          <a:xfrm>
            <a:off x="222675" y="314946"/>
            <a:ext cx="5773011" cy="3388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BELAJAR</a:t>
            </a:r>
            <a:endParaRPr kumimoji="0" lang="en-US" sz="8800" b="1" i="0" u="none" strike="noStrike" kern="1200" cap="none" spc="-2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IOT </a:t>
            </a:r>
            <a:r>
              <a:rPr lang="en-US" sz="4800" b="1" spc="-20" dirty="0">
                <a:solidFill>
                  <a:srgbClr val="FFFFFF"/>
                </a:solidFill>
                <a:latin typeface="Segoe UI"/>
              </a:rPr>
              <a:t>MQTT and Android </a:t>
            </a:r>
            <a:r>
              <a:rPr lang="en-US" sz="4800" b="1" spc="-20" dirty="0" err="1">
                <a:solidFill>
                  <a:srgbClr val="FFFFFF"/>
                </a:solidFill>
                <a:latin typeface="Segoe UI"/>
              </a:rPr>
              <a:t>Kodular</a:t>
            </a:r>
            <a:endParaRPr lang="en-US" sz="4800" b="1" spc="-20" dirty="0">
              <a:solidFill>
                <a:srgbClr val="FFFFFF"/>
              </a:solidFill>
              <a:latin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ESP-32 DEVKIT</a:t>
            </a:r>
            <a:endParaRPr kumimoji="0" lang="en-US" sz="4800" b="1" i="0" u="none" strike="noStrike" kern="1200" cap="none" spc="-2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TextBox 31">
            <a:hlinkClick r:id="rId3"/>
            <a:extLst>
              <a:ext uri="{FF2B5EF4-FFF2-40B4-BE49-F238E27FC236}">
                <a16:creationId xmlns:a16="http://schemas.microsoft.com/office/drawing/2014/main" id="{99A55A7B-4454-4118-9F77-E5D037F50583}"/>
              </a:ext>
            </a:extLst>
          </p:cNvPr>
          <p:cNvSpPr txBox="1"/>
          <p:nvPr/>
        </p:nvSpPr>
        <p:spPr>
          <a:xfrm>
            <a:off x="375728" y="4377060"/>
            <a:ext cx="3479992" cy="32934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Created By: Iwan Muttaqin |  Interactive Robotics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0B138455-4BB6-45F9-AE39-58AE2BF3AC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60" y="5370639"/>
            <a:ext cx="1128920" cy="1128920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044" name="Picture 20" descr="Thinger.io | Open Source IoT Platform">
            <a:extLst>
              <a:ext uri="{FF2B5EF4-FFF2-40B4-BE49-F238E27FC236}">
                <a16:creationId xmlns:a16="http://schemas.microsoft.com/office/drawing/2014/main" id="{4A4BDAD0-0CB3-4C13-BB0B-96AD7F2FF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773" y="680036"/>
            <a:ext cx="6328507" cy="496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72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CC1CC-B676-468C-BD37-D699C7301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DHT 11 (</a:t>
            </a:r>
            <a:r>
              <a:rPr lang="id-ID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Temperature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Humidity)</a:t>
            </a:r>
            <a:endParaRPr lang="en-IE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BA3BFC0-3D19-4379-832A-3BD56E4DFEBA}"/>
              </a:ext>
            </a:extLst>
          </p:cNvPr>
          <p:cNvSpPr/>
          <p:nvPr/>
        </p:nvSpPr>
        <p:spPr>
          <a:xfrm>
            <a:off x="9184105" y="276726"/>
            <a:ext cx="521369" cy="4973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  <a:endParaRPr lang="en-IE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AD5496-F96B-4600-8490-C924D88FCCF0}"/>
              </a:ext>
            </a:extLst>
          </p:cNvPr>
          <p:cNvSpPr txBox="1"/>
          <p:nvPr/>
        </p:nvSpPr>
        <p:spPr>
          <a:xfrm>
            <a:off x="2157662" y="1291330"/>
            <a:ext cx="98097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Sensor DHT11 </a:t>
            </a:r>
            <a:r>
              <a:rPr lang="en-IE" dirty="0" err="1"/>
              <a:t>adalah</a:t>
            </a:r>
            <a:r>
              <a:rPr lang="en-IE" dirty="0"/>
              <a:t> sensor </a:t>
            </a:r>
            <a:r>
              <a:rPr lang="en-IE" dirty="0" err="1"/>
              <a:t>dengan</a:t>
            </a:r>
            <a:r>
              <a:rPr lang="en-IE" dirty="0"/>
              <a:t> </a:t>
            </a:r>
            <a:r>
              <a:rPr lang="en-IE" dirty="0" err="1"/>
              <a:t>kalibrasi</a:t>
            </a:r>
            <a:r>
              <a:rPr lang="en-IE" dirty="0"/>
              <a:t> </a:t>
            </a:r>
            <a:r>
              <a:rPr lang="en-IE" dirty="0" err="1"/>
              <a:t>sinyal</a:t>
            </a:r>
            <a:r>
              <a:rPr lang="en-IE" dirty="0"/>
              <a:t> digital yang </a:t>
            </a:r>
            <a:r>
              <a:rPr lang="en-IE" dirty="0" err="1"/>
              <a:t>mampu</a:t>
            </a:r>
            <a:r>
              <a:rPr lang="en-IE" dirty="0"/>
              <a:t> </a:t>
            </a:r>
            <a:r>
              <a:rPr lang="en-IE" dirty="0" err="1"/>
              <a:t>memberikan</a:t>
            </a:r>
            <a:r>
              <a:rPr lang="en-IE" dirty="0"/>
              <a:t> </a:t>
            </a:r>
            <a:r>
              <a:rPr lang="en-IE" dirty="0" err="1"/>
              <a:t>informasi</a:t>
            </a:r>
            <a:r>
              <a:rPr lang="en-IE" dirty="0"/>
              <a:t> </a:t>
            </a:r>
            <a:r>
              <a:rPr lang="en-IE" dirty="0" err="1"/>
              <a:t>suhu</a:t>
            </a:r>
            <a:r>
              <a:rPr lang="en-IE" dirty="0"/>
              <a:t> dan </a:t>
            </a:r>
            <a:r>
              <a:rPr lang="en-IE" dirty="0" err="1"/>
              <a:t>kelembaban</a:t>
            </a:r>
            <a:r>
              <a:rPr lang="en-IE" dirty="0"/>
              <a:t> </a:t>
            </a:r>
            <a:r>
              <a:rPr lang="en-IE" dirty="0" err="1"/>
              <a:t>udara</a:t>
            </a:r>
            <a:r>
              <a:rPr lang="en-IE" dirty="0"/>
              <a:t>. Sensor </a:t>
            </a:r>
            <a:r>
              <a:rPr lang="en-IE" dirty="0" err="1"/>
              <a:t>ini</a:t>
            </a:r>
            <a:r>
              <a:rPr lang="en-IE" dirty="0"/>
              <a:t> </a:t>
            </a:r>
            <a:r>
              <a:rPr lang="en-IE" dirty="0" err="1"/>
              <a:t>tergolong</a:t>
            </a:r>
            <a:r>
              <a:rPr lang="en-IE" dirty="0"/>
              <a:t> </a:t>
            </a:r>
            <a:r>
              <a:rPr lang="en-IE" dirty="0" err="1"/>
              <a:t>komponen</a:t>
            </a:r>
            <a:r>
              <a:rPr lang="en-IE" dirty="0"/>
              <a:t> yang </a:t>
            </a:r>
            <a:r>
              <a:rPr lang="en-IE" dirty="0" err="1"/>
              <a:t>memiliki</a:t>
            </a:r>
            <a:r>
              <a:rPr lang="en-IE" dirty="0"/>
              <a:t> </a:t>
            </a:r>
            <a:r>
              <a:rPr lang="en-IE" dirty="0" err="1"/>
              <a:t>tingkat</a:t>
            </a:r>
            <a:r>
              <a:rPr lang="en-IE" dirty="0"/>
              <a:t> </a:t>
            </a:r>
            <a:r>
              <a:rPr lang="en-IE" dirty="0" err="1"/>
              <a:t>stabilitas</a:t>
            </a:r>
            <a:r>
              <a:rPr lang="en-IE" dirty="0"/>
              <a:t> yang sangat </a:t>
            </a:r>
            <a:r>
              <a:rPr lang="en-IE" dirty="0" err="1"/>
              <a:t>baik</a:t>
            </a:r>
            <a:r>
              <a:rPr lang="en-IE" dirty="0"/>
              <a:t> </a:t>
            </a:r>
            <a:r>
              <a:rPr lang="en-IE" dirty="0" err="1"/>
              <a:t>serta</a:t>
            </a:r>
            <a:r>
              <a:rPr lang="en-IE" dirty="0"/>
              <a:t> </a:t>
            </a:r>
            <a:r>
              <a:rPr lang="en-IE" dirty="0" err="1"/>
              <a:t>fitur</a:t>
            </a:r>
            <a:r>
              <a:rPr lang="en-IE" dirty="0"/>
              <a:t> </a:t>
            </a:r>
            <a:r>
              <a:rPr lang="en-IE" dirty="0" err="1"/>
              <a:t>kalibrasi</a:t>
            </a:r>
            <a:r>
              <a:rPr lang="en-IE" dirty="0"/>
              <a:t> yang sangat </a:t>
            </a:r>
            <a:r>
              <a:rPr lang="en-IE" dirty="0" err="1"/>
              <a:t>akurat</a:t>
            </a:r>
            <a:r>
              <a:rPr lang="en-IE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3E4263-3554-4427-94BB-58EB4772C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606" y="6239781"/>
            <a:ext cx="464810" cy="464810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29BAFC-BD1C-4081-9DD3-E061D30CE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25" y="2498335"/>
            <a:ext cx="3849121" cy="4206256"/>
          </a:xfrm>
          <a:prstGeom prst="rect">
            <a:avLst/>
          </a:prstGeom>
        </p:spPr>
      </p:pic>
      <p:pic>
        <p:nvPicPr>
          <p:cNvPr id="8" name="Picture 2" descr="Apa itu sensor DHT11 dan DHT22 serta perbedaannya">
            <a:extLst>
              <a:ext uri="{FF2B5EF4-FFF2-40B4-BE49-F238E27FC236}">
                <a16:creationId xmlns:a16="http://schemas.microsoft.com/office/drawing/2014/main" id="{612D2212-BF1D-413A-B609-D4C326936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69" y="1199027"/>
            <a:ext cx="1712495" cy="1256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198621-77F0-439D-B06C-77A804FD7588}"/>
              </a:ext>
            </a:extLst>
          </p:cNvPr>
          <p:cNvSpPr txBox="1"/>
          <p:nvPr/>
        </p:nvSpPr>
        <p:spPr>
          <a:xfrm>
            <a:off x="8915401" y="2351230"/>
            <a:ext cx="2907630" cy="34163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E" b="1" dirty="0"/>
              <a:t>Instal Library </a:t>
            </a:r>
          </a:p>
          <a:p>
            <a:r>
              <a:rPr lang="en-IE" dirty="0"/>
              <a:t>-DHT </a:t>
            </a:r>
          </a:p>
          <a:p>
            <a:r>
              <a:rPr lang="en-IE" dirty="0"/>
              <a:t>-Adafruit Unified Sensor</a:t>
            </a:r>
          </a:p>
          <a:p>
            <a:endParaRPr lang="en-IE" dirty="0"/>
          </a:p>
          <a:p>
            <a:endParaRPr lang="en-IE" dirty="0"/>
          </a:p>
          <a:p>
            <a:r>
              <a:rPr lang="en-IE" b="1" u="sng" dirty="0" err="1"/>
              <a:t>Chalange</a:t>
            </a:r>
            <a:endParaRPr lang="en-IE" b="1" u="sng" dirty="0"/>
          </a:p>
          <a:p>
            <a:endParaRPr lang="en-IE" dirty="0"/>
          </a:p>
          <a:p>
            <a:r>
              <a:rPr lang="en-IE" dirty="0"/>
              <a:t>Jika </a:t>
            </a:r>
            <a:r>
              <a:rPr lang="en-IE" dirty="0" err="1"/>
              <a:t>Suhu</a:t>
            </a:r>
            <a:r>
              <a:rPr lang="en-IE" dirty="0"/>
              <a:t> </a:t>
            </a:r>
            <a:r>
              <a:rPr lang="en-IE" dirty="0" err="1"/>
              <a:t>Lebih</a:t>
            </a:r>
            <a:r>
              <a:rPr lang="en-IE" dirty="0"/>
              <a:t> </a:t>
            </a:r>
            <a:r>
              <a:rPr lang="en-IE" dirty="0" err="1"/>
              <a:t>dari</a:t>
            </a:r>
            <a:r>
              <a:rPr lang="en-IE" dirty="0"/>
              <a:t>  </a:t>
            </a:r>
            <a:r>
              <a:rPr lang="en-IE" b="1" dirty="0"/>
              <a:t>31 C</a:t>
            </a:r>
            <a:r>
              <a:rPr lang="en-IE" dirty="0"/>
              <a:t>, </a:t>
            </a:r>
            <a:r>
              <a:rPr lang="en-IE" dirty="0" err="1"/>
              <a:t>Maka</a:t>
            </a:r>
            <a:r>
              <a:rPr lang="en-IE" dirty="0"/>
              <a:t> </a:t>
            </a:r>
            <a:r>
              <a:rPr lang="en-IE" dirty="0" err="1"/>
              <a:t>Muncul</a:t>
            </a:r>
            <a:r>
              <a:rPr lang="en-IE" dirty="0"/>
              <a:t> </a:t>
            </a:r>
            <a:r>
              <a:rPr lang="en-IE" dirty="0" err="1"/>
              <a:t>Pesan</a:t>
            </a:r>
            <a:r>
              <a:rPr lang="en-IE" dirty="0"/>
              <a:t> </a:t>
            </a:r>
            <a:r>
              <a:rPr lang="en-IE" b="1" i="1" dirty="0"/>
              <a:t>“</a:t>
            </a:r>
            <a:r>
              <a:rPr lang="en-IE" b="1" i="1" dirty="0" err="1"/>
              <a:t>Suhu</a:t>
            </a:r>
            <a:r>
              <a:rPr lang="en-IE" b="1" i="1" dirty="0"/>
              <a:t> </a:t>
            </a:r>
            <a:r>
              <a:rPr lang="en-IE" b="1" i="1" dirty="0" err="1"/>
              <a:t>Mulai</a:t>
            </a:r>
            <a:r>
              <a:rPr lang="en-IE" b="1" i="1" dirty="0"/>
              <a:t> </a:t>
            </a:r>
            <a:r>
              <a:rPr lang="en-IE" b="1" i="1" dirty="0" err="1"/>
              <a:t>Panas</a:t>
            </a:r>
            <a:r>
              <a:rPr lang="en-IE" b="1" i="1" dirty="0"/>
              <a:t>”</a:t>
            </a:r>
            <a:r>
              <a:rPr lang="en-IE" dirty="0"/>
              <a:t>, Jika </a:t>
            </a:r>
            <a:r>
              <a:rPr lang="en-IE" dirty="0" err="1"/>
              <a:t>kurang</a:t>
            </a:r>
            <a:r>
              <a:rPr lang="en-IE" dirty="0"/>
              <a:t> </a:t>
            </a:r>
            <a:r>
              <a:rPr lang="en-IE" dirty="0" err="1"/>
              <a:t>dari</a:t>
            </a:r>
            <a:r>
              <a:rPr lang="en-IE" dirty="0"/>
              <a:t> </a:t>
            </a:r>
            <a:r>
              <a:rPr lang="en-IE" b="1" dirty="0"/>
              <a:t>31 C </a:t>
            </a:r>
            <a:r>
              <a:rPr lang="en-IE" dirty="0" err="1"/>
              <a:t>Muncul</a:t>
            </a:r>
            <a:r>
              <a:rPr lang="en-IE" dirty="0"/>
              <a:t> </a:t>
            </a:r>
            <a:r>
              <a:rPr lang="en-IE" dirty="0" err="1"/>
              <a:t>Pesan</a:t>
            </a:r>
            <a:r>
              <a:rPr lang="en-IE" dirty="0"/>
              <a:t> </a:t>
            </a:r>
            <a:r>
              <a:rPr lang="en-IE" b="1" i="1" dirty="0"/>
              <a:t>“Normal”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9B37ED-5F8E-46DC-A3F3-2A7545977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8830" y="2334338"/>
            <a:ext cx="3849121" cy="428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42323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4F2B7-8C35-4F91-8ADD-32D6CCFB9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474" y="0"/>
            <a:ext cx="10868525" cy="1050758"/>
          </a:xfrm>
        </p:spPr>
        <p:txBody>
          <a:bodyPr/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id-ID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Menghubungkan ke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Output </a:t>
            </a:r>
            <a:r>
              <a:rPr lang="id-ID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id-ID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uator</a:t>
            </a:r>
            <a:br>
              <a:rPr lang="en-I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id-ID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Rela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endParaRPr lang="en-IE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E62B004-5026-4373-9890-BFA16EB6BBCA}"/>
              </a:ext>
            </a:extLst>
          </p:cNvPr>
          <p:cNvSpPr/>
          <p:nvPr/>
        </p:nvSpPr>
        <p:spPr>
          <a:xfrm>
            <a:off x="0" y="0"/>
            <a:ext cx="1323474" cy="10507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3</a:t>
            </a:r>
            <a:endParaRPr lang="en-IE" sz="8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8FBF7-766A-4FAE-B8FC-141FD9111F8F}"/>
              </a:ext>
            </a:extLst>
          </p:cNvPr>
          <p:cNvSpPr txBox="1"/>
          <p:nvPr/>
        </p:nvSpPr>
        <p:spPr>
          <a:xfrm>
            <a:off x="6536768" y="1937109"/>
            <a:ext cx="527824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 err="1"/>
              <a:t>Aktuator</a:t>
            </a:r>
            <a:r>
              <a:rPr lang="en-IE" dirty="0"/>
              <a:t> </a:t>
            </a:r>
            <a:r>
              <a:rPr lang="en-IE" dirty="0" err="1"/>
              <a:t>adalah</a:t>
            </a:r>
            <a:r>
              <a:rPr lang="en-IE" dirty="0"/>
              <a:t> </a:t>
            </a:r>
            <a:r>
              <a:rPr lang="en-IE" dirty="0" err="1"/>
              <a:t>sebuah</a:t>
            </a:r>
            <a:r>
              <a:rPr lang="en-IE" dirty="0"/>
              <a:t> </a:t>
            </a:r>
            <a:r>
              <a:rPr lang="en-IE" dirty="0" err="1"/>
              <a:t>peralatan</a:t>
            </a:r>
            <a:r>
              <a:rPr lang="en-IE" dirty="0"/>
              <a:t> </a:t>
            </a:r>
            <a:r>
              <a:rPr lang="en-IE" dirty="0" err="1"/>
              <a:t>mekanis</a:t>
            </a:r>
            <a:r>
              <a:rPr lang="en-IE" dirty="0"/>
              <a:t> </a:t>
            </a:r>
            <a:r>
              <a:rPr lang="en-IE" dirty="0" err="1"/>
              <a:t>untuk</a:t>
            </a:r>
            <a:r>
              <a:rPr lang="en-IE" dirty="0"/>
              <a:t> </a:t>
            </a:r>
            <a:r>
              <a:rPr lang="en-IE" dirty="0" err="1"/>
              <a:t>menggerakkan</a:t>
            </a:r>
            <a:r>
              <a:rPr lang="en-IE" dirty="0"/>
              <a:t> </a:t>
            </a:r>
            <a:r>
              <a:rPr lang="en-IE" dirty="0" err="1"/>
              <a:t>atau</a:t>
            </a:r>
            <a:r>
              <a:rPr lang="en-IE" dirty="0"/>
              <a:t> </a:t>
            </a:r>
            <a:r>
              <a:rPr lang="en-IE" dirty="0" err="1"/>
              <a:t>mengontrol</a:t>
            </a:r>
            <a:r>
              <a:rPr lang="en-IE" dirty="0"/>
              <a:t> </a:t>
            </a:r>
            <a:r>
              <a:rPr lang="en-IE" dirty="0" err="1"/>
              <a:t>sebuah</a:t>
            </a:r>
            <a:r>
              <a:rPr lang="en-IE" dirty="0"/>
              <a:t> </a:t>
            </a:r>
            <a:r>
              <a:rPr lang="en-IE" dirty="0" err="1"/>
              <a:t>mekanisme</a:t>
            </a:r>
            <a:r>
              <a:rPr lang="en-IE" dirty="0"/>
              <a:t> </a:t>
            </a:r>
            <a:r>
              <a:rPr lang="en-IE" dirty="0" err="1"/>
              <a:t>atau</a:t>
            </a:r>
            <a:r>
              <a:rPr lang="en-IE" dirty="0"/>
              <a:t> </a:t>
            </a:r>
            <a:r>
              <a:rPr lang="en-IE" dirty="0" err="1"/>
              <a:t>sistem</a:t>
            </a:r>
            <a:r>
              <a:rPr lang="en-IE" dirty="0"/>
              <a:t>. </a:t>
            </a:r>
            <a:r>
              <a:rPr lang="en-IE" dirty="0" err="1"/>
              <a:t>Aktuator</a:t>
            </a:r>
            <a:r>
              <a:rPr lang="en-IE" dirty="0"/>
              <a:t> </a:t>
            </a:r>
            <a:r>
              <a:rPr lang="en-IE" dirty="0" err="1"/>
              <a:t>diaktifkan</a:t>
            </a:r>
            <a:r>
              <a:rPr lang="en-IE" dirty="0"/>
              <a:t> </a:t>
            </a:r>
            <a:r>
              <a:rPr lang="en-IE" dirty="0" err="1"/>
              <a:t>dengan</a:t>
            </a:r>
            <a:r>
              <a:rPr lang="en-IE" dirty="0"/>
              <a:t> </a:t>
            </a:r>
            <a:r>
              <a:rPr lang="en-IE" dirty="0" err="1"/>
              <a:t>menggunakan</a:t>
            </a:r>
            <a:r>
              <a:rPr lang="en-IE" dirty="0"/>
              <a:t> </a:t>
            </a:r>
            <a:r>
              <a:rPr lang="en-IE" dirty="0" err="1"/>
              <a:t>mekanisme</a:t>
            </a:r>
            <a:r>
              <a:rPr lang="en-IE" dirty="0"/>
              <a:t> dan </a:t>
            </a:r>
            <a:r>
              <a:rPr lang="en-IE" dirty="0" err="1"/>
              <a:t>elektrikal</a:t>
            </a:r>
            <a:r>
              <a:rPr lang="en-IE" dirty="0"/>
              <a:t> </a:t>
            </a:r>
            <a:r>
              <a:rPr lang="en-IE" dirty="0" err="1"/>
              <a:t>biasanya</a:t>
            </a:r>
            <a:r>
              <a:rPr lang="en-IE" dirty="0"/>
              <a:t> </a:t>
            </a:r>
            <a:r>
              <a:rPr lang="en-IE" dirty="0" err="1"/>
              <a:t>digerakkan</a:t>
            </a:r>
            <a:r>
              <a:rPr lang="en-IE" dirty="0"/>
              <a:t> oleh signal pada </a:t>
            </a:r>
            <a:r>
              <a:rPr lang="en-IE" dirty="0" err="1"/>
              <a:t>tegangan</a:t>
            </a:r>
            <a:r>
              <a:rPr lang="en-IE" dirty="0"/>
              <a:t> 0-5 Volt, yang </a:t>
            </a:r>
            <a:r>
              <a:rPr lang="en-IE" dirty="0" err="1"/>
              <a:t>dikendalikan</a:t>
            </a:r>
            <a:r>
              <a:rPr lang="en-IE" dirty="0"/>
              <a:t> oleh media </a:t>
            </a:r>
            <a:r>
              <a:rPr lang="en-IE" dirty="0" err="1"/>
              <a:t>pengontrol</a:t>
            </a:r>
            <a:r>
              <a:rPr lang="en-IE" dirty="0"/>
              <a:t> </a:t>
            </a:r>
            <a:r>
              <a:rPr lang="en-IE" dirty="0" err="1"/>
              <a:t>otomatis</a:t>
            </a:r>
            <a:r>
              <a:rPr lang="en-IE" dirty="0"/>
              <a:t> yang </a:t>
            </a:r>
            <a:r>
              <a:rPr lang="en-IE" dirty="0" err="1"/>
              <a:t>terprogram</a:t>
            </a:r>
            <a:r>
              <a:rPr lang="en-IE" dirty="0"/>
              <a:t> di </a:t>
            </a:r>
            <a:r>
              <a:rPr lang="en-IE" dirty="0" err="1"/>
              <a:t>antaranya</a:t>
            </a:r>
            <a:r>
              <a:rPr lang="en-IE" dirty="0"/>
              <a:t> </a:t>
            </a:r>
            <a:r>
              <a:rPr lang="en-IE" dirty="0" err="1"/>
              <a:t>mikrokontroler</a:t>
            </a:r>
            <a:r>
              <a:rPr lang="en-IE" dirty="0"/>
              <a:t>.</a:t>
            </a:r>
          </a:p>
          <a:p>
            <a:endParaRPr lang="en-IE" dirty="0"/>
          </a:p>
          <a:p>
            <a:r>
              <a:rPr lang="en-IE" b="1" u="sng" dirty="0" err="1"/>
              <a:t>Contoh</a:t>
            </a:r>
            <a:r>
              <a:rPr lang="en-IE" b="1" u="sng" dirty="0"/>
              <a:t> </a:t>
            </a:r>
            <a:r>
              <a:rPr lang="en-IE" b="1" u="sng" dirty="0" err="1"/>
              <a:t>Akuator</a:t>
            </a:r>
            <a:r>
              <a:rPr lang="en-IE" b="1" u="sng" dirty="0"/>
              <a:t> :</a:t>
            </a:r>
          </a:p>
          <a:p>
            <a:r>
              <a:rPr lang="en-IE" dirty="0"/>
              <a:t>Relay, SSR (Solid Stat Relay), </a:t>
            </a:r>
            <a:r>
              <a:rPr lang="en-IE" dirty="0" err="1"/>
              <a:t>Mosfet</a:t>
            </a:r>
            <a:r>
              <a:rPr lang="en-IE" dirty="0"/>
              <a:t>, Motor Listrik </a:t>
            </a:r>
            <a:r>
              <a:rPr lang="en-IE" dirty="0" err="1"/>
              <a:t>dll</a:t>
            </a:r>
            <a:r>
              <a:rPr lang="en-IE" dirty="0"/>
              <a:t>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E9AA3C5-297B-4D17-967D-53D6DB2B1158}"/>
              </a:ext>
            </a:extLst>
          </p:cNvPr>
          <p:cNvGrpSpPr/>
          <p:nvPr/>
        </p:nvGrpSpPr>
        <p:grpSpPr>
          <a:xfrm>
            <a:off x="224532" y="1784007"/>
            <a:ext cx="6240379" cy="3722525"/>
            <a:chOff x="729916" y="2775284"/>
            <a:chExt cx="6527132" cy="3893580"/>
          </a:xfrm>
        </p:grpSpPr>
        <p:pic>
          <p:nvPicPr>
            <p:cNvPr id="8194" name="Picture 2" descr="AKTUATOR | Panglima Otomasi">
              <a:extLst>
                <a:ext uri="{FF2B5EF4-FFF2-40B4-BE49-F238E27FC236}">
                  <a16:creationId xmlns:a16="http://schemas.microsoft.com/office/drawing/2014/main" id="{27D97E74-1A97-4C57-B9E7-2199374DD0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46"/>
            <a:stretch/>
          </p:blipFill>
          <p:spPr bwMode="auto">
            <a:xfrm>
              <a:off x="780048" y="2970658"/>
              <a:ext cx="6477000" cy="3698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1228DE2-05D0-4249-8AE1-AC4BE54DF1B4}"/>
                </a:ext>
              </a:extLst>
            </p:cNvPr>
            <p:cNvSpPr/>
            <p:nvPr/>
          </p:nvSpPr>
          <p:spPr>
            <a:xfrm>
              <a:off x="729916" y="2775284"/>
              <a:ext cx="1652337" cy="8341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66EEADC-47AE-4FCD-87E5-41C665366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606" y="6239781"/>
            <a:ext cx="464810" cy="464810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26843872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CC1CC-B676-468C-BD37-D699C7301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id-ID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Relay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Lampu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220 v</a:t>
            </a:r>
            <a:endParaRPr lang="en-I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AD5496-F96B-4600-8490-C924D88FCCF0}"/>
              </a:ext>
            </a:extLst>
          </p:cNvPr>
          <p:cNvSpPr txBox="1"/>
          <p:nvPr/>
        </p:nvSpPr>
        <p:spPr>
          <a:xfrm>
            <a:off x="3633537" y="1307431"/>
            <a:ext cx="81814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Relay </a:t>
            </a:r>
            <a:r>
              <a:rPr lang="en-IE" dirty="0" err="1"/>
              <a:t>biasanya</a:t>
            </a:r>
            <a:r>
              <a:rPr lang="en-IE" dirty="0"/>
              <a:t> </a:t>
            </a:r>
            <a:r>
              <a:rPr lang="en-IE" dirty="0" err="1"/>
              <a:t>digunakan</a:t>
            </a:r>
            <a:r>
              <a:rPr lang="en-IE" dirty="0"/>
              <a:t> </a:t>
            </a:r>
            <a:r>
              <a:rPr lang="en-IE" dirty="0" err="1"/>
              <a:t>untuk</a:t>
            </a:r>
            <a:r>
              <a:rPr lang="en-IE" dirty="0"/>
              <a:t> </a:t>
            </a:r>
            <a:r>
              <a:rPr lang="en-IE" dirty="0" err="1"/>
              <a:t>menggerakkan</a:t>
            </a:r>
            <a:r>
              <a:rPr lang="en-IE" dirty="0"/>
              <a:t> </a:t>
            </a:r>
            <a:r>
              <a:rPr lang="en-IE" dirty="0" err="1"/>
              <a:t>arus</a:t>
            </a:r>
            <a:r>
              <a:rPr lang="en-IE" dirty="0"/>
              <a:t>/</a:t>
            </a:r>
            <a:r>
              <a:rPr lang="en-IE" dirty="0" err="1"/>
              <a:t>tegangan</a:t>
            </a:r>
            <a:r>
              <a:rPr lang="en-IE" dirty="0"/>
              <a:t> yang </a:t>
            </a:r>
            <a:r>
              <a:rPr lang="en-IE" dirty="0" err="1"/>
              <a:t>besar</a:t>
            </a:r>
            <a:r>
              <a:rPr lang="en-IE" dirty="0"/>
              <a:t> (</a:t>
            </a:r>
            <a:r>
              <a:rPr lang="en-IE" dirty="0" err="1"/>
              <a:t>misalnya</a:t>
            </a:r>
            <a:r>
              <a:rPr lang="en-IE" dirty="0"/>
              <a:t> </a:t>
            </a:r>
            <a:r>
              <a:rPr lang="en-IE" dirty="0" err="1"/>
              <a:t>peralatan</a:t>
            </a:r>
            <a:r>
              <a:rPr lang="en-IE" dirty="0"/>
              <a:t> </a:t>
            </a:r>
            <a:r>
              <a:rPr lang="en-IE" dirty="0" err="1"/>
              <a:t>listrik</a:t>
            </a:r>
            <a:r>
              <a:rPr lang="en-IE" dirty="0"/>
              <a:t> 4-10 A/AC 220V) </a:t>
            </a:r>
            <a:r>
              <a:rPr lang="en-IE" dirty="0" err="1"/>
              <a:t>dengan</a:t>
            </a:r>
            <a:r>
              <a:rPr lang="en-IE" dirty="0"/>
              <a:t> </a:t>
            </a:r>
            <a:r>
              <a:rPr lang="en-IE" dirty="0" err="1"/>
              <a:t>memakai</a:t>
            </a:r>
            <a:r>
              <a:rPr lang="en-IE" dirty="0"/>
              <a:t> </a:t>
            </a:r>
            <a:r>
              <a:rPr lang="en-IE" dirty="0" err="1"/>
              <a:t>arus</a:t>
            </a:r>
            <a:r>
              <a:rPr lang="en-IE" dirty="0"/>
              <a:t>/</a:t>
            </a:r>
            <a:r>
              <a:rPr lang="en-IE" dirty="0" err="1"/>
              <a:t>tegangan</a:t>
            </a:r>
            <a:r>
              <a:rPr lang="en-IE" dirty="0"/>
              <a:t> yang </a:t>
            </a:r>
            <a:r>
              <a:rPr lang="en-IE" dirty="0" err="1"/>
              <a:t>kecil</a:t>
            </a:r>
            <a:r>
              <a:rPr lang="en-IE" dirty="0"/>
              <a:t> (</a:t>
            </a:r>
            <a:r>
              <a:rPr lang="en-IE" dirty="0" err="1"/>
              <a:t>misalnya</a:t>
            </a:r>
            <a:r>
              <a:rPr lang="en-IE" dirty="0"/>
              <a:t> 0.1 A/5 volt DC). Relay </a:t>
            </a:r>
            <a:r>
              <a:rPr lang="en-IE" dirty="0" err="1"/>
              <a:t>adalah</a:t>
            </a:r>
            <a:r>
              <a:rPr lang="en-IE" dirty="0"/>
              <a:t> </a:t>
            </a:r>
            <a:r>
              <a:rPr lang="en-IE" dirty="0" err="1"/>
              <a:t>komponen</a:t>
            </a:r>
            <a:r>
              <a:rPr lang="en-IE" dirty="0"/>
              <a:t> </a:t>
            </a:r>
            <a:r>
              <a:rPr lang="en-IE" dirty="0" err="1"/>
              <a:t>listrik</a:t>
            </a:r>
            <a:r>
              <a:rPr lang="en-IE" dirty="0"/>
              <a:t> yang </a:t>
            </a:r>
            <a:r>
              <a:rPr lang="en-IE" dirty="0" err="1"/>
              <a:t>bekerja</a:t>
            </a:r>
            <a:r>
              <a:rPr lang="en-IE" dirty="0"/>
              <a:t> </a:t>
            </a:r>
            <a:r>
              <a:rPr lang="en-IE" dirty="0" err="1"/>
              <a:t>berdasarkan</a:t>
            </a:r>
            <a:r>
              <a:rPr lang="en-IE" dirty="0"/>
              <a:t> </a:t>
            </a:r>
            <a:r>
              <a:rPr lang="en-IE" dirty="0" err="1"/>
              <a:t>prinsip</a:t>
            </a:r>
            <a:r>
              <a:rPr lang="en-IE" dirty="0"/>
              <a:t> </a:t>
            </a:r>
            <a:r>
              <a:rPr lang="en-IE" dirty="0" err="1"/>
              <a:t>induksi</a:t>
            </a:r>
            <a:r>
              <a:rPr lang="en-IE" dirty="0"/>
              <a:t> </a:t>
            </a:r>
            <a:r>
              <a:rPr lang="en-IE" dirty="0" err="1"/>
              <a:t>medan</a:t>
            </a:r>
            <a:r>
              <a:rPr lang="en-IE" dirty="0"/>
              <a:t> </a:t>
            </a:r>
            <a:r>
              <a:rPr lang="en-IE" dirty="0" err="1"/>
              <a:t>elektromagneti</a:t>
            </a:r>
            <a:endParaRPr lang="en-I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3287AD-D9B3-4558-8717-0A7728983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606" y="6239781"/>
            <a:ext cx="464810" cy="464810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F573EA-B23B-4C3F-B9D7-373356704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84" y="3246057"/>
            <a:ext cx="6963139" cy="3213756"/>
          </a:xfrm>
          <a:prstGeom prst="rect">
            <a:avLst/>
          </a:prstGeom>
        </p:spPr>
      </p:pic>
      <p:pic>
        <p:nvPicPr>
          <p:cNvPr id="8194" name="Picture 2" descr="AT-MO PRODUCTION: Cara Merangkai Relay 5v dan 12v buat Arduino Uno ( Relay  SPDT) 5 pin">
            <a:extLst>
              <a:ext uri="{FF2B5EF4-FFF2-40B4-BE49-F238E27FC236}">
                <a16:creationId xmlns:a16="http://schemas.microsoft.com/office/drawing/2014/main" id="{6E9870F2-2C87-4477-9934-A9F7E07EE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11" y="1126958"/>
            <a:ext cx="3281687" cy="204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3DAF6A-2E96-47B2-864D-24DD56AA9185}"/>
              </a:ext>
            </a:extLst>
          </p:cNvPr>
          <p:cNvSpPr txBox="1"/>
          <p:nvPr/>
        </p:nvSpPr>
        <p:spPr>
          <a:xfrm>
            <a:off x="7680260" y="3702509"/>
            <a:ext cx="300769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u="sng" dirty="0"/>
              <a:t>P</a:t>
            </a:r>
            <a:r>
              <a:rPr lang="en-IE" b="1" u="sng" dirty="0" err="1"/>
              <a:t>rogram</a:t>
            </a:r>
            <a:endParaRPr lang="en-IE" b="1" u="sng" dirty="0"/>
          </a:p>
          <a:p>
            <a:r>
              <a:rPr lang="en-IE" dirty="0"/>
              <a:t>Sama </a:t>
            </a:r>
            <a:r>
              <a:rPr lang="en-IE" dirty="0" err="1"/>
              <a:t>Seperti</a:t>
            </a:r>
            <a:r>
              <a:rPr lang="en-IE" dirty="0"/>
              <a:t> </a:t>
            </a:r>
            <a:r>
              <a:rPr lang="en-IE" dirty="0" err="1"/>
              <a:t>menggunakan</a:t>
            </a:r>
            <a:r>
              <a:rPr lang="en-IE" dirty="0"/>
              <a:t> LED pada </a:t>
            </a:r>
            <a:r>
              <a:rPr lang="en-IE" dirty="0" err="1"/>
              <a:t>materi</a:t>
            </a:r>
            <a:r>
              <a:rPr lang="en-IE" dirty="0"/>
              <a:t> Blinking LED</a:t>
            </a:r>
          </a:p>
        </p:txBody>
      </p:sp>
    </p:spTree>
    <p:extLst>
      <p:ext uri="{BB962C8B-B14F-4D97-AF65-F5344CB8AC3E}">
        <p14:creationId xmlns:p14="http://schemas.microsoft.com/office/powerpoint/2010/main" val="58264014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4F2B7-8C35-4F91-8ADD-32D6CCFB9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474" y="0"/>
            <a:ext cx="10868525" cy="1050758"/>
          </a:xfrm>
        </p:spPr>
        <p:txBody>
          <a:bodyPr/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id-ID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Komunikasi Jaringan</a:t>
            </a:r>
            <a:br>
              <a:rPr lang="en-I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id-ID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Jenis-jenis Jaringan (Kabel &amp; Wireless)</a:t>
            </a:r>
            <a:b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id-ID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Topologi Jaringan </a:t>
            </a:r>
            <a:b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id-ID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Modem, Access Point</a:t>
            </a:r>
            <a:endParaRPr lang="en-I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E62B004-5026-4373-9890-BFA16EB6BBCA}"/>
              </a:ext>
            </a:extLst>
          </p:cNvPr>
          <p:cNvSpPr/>
          <p:nvPr/>
        </p:nvSpPr>
        <p:spPr>
          <a:xfrm>
            <a:off x="0" y="0"/>
            <a:ext cx="1323474" cy="10507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4</a:t>
            </a:r>
            <a:endParaRPr lang="en-IE" sz="8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4525AE-30D4-4130-AE36-AC28BDF58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606" y="6239781"/>
            <a:ext cx="464810" cy="464810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026" name="Picture 2" descr="Perbedaan Jaringan Kabel dan Jaringan Nirkabel – Blog Febriyan">
            <a:extLst>
              <a:ext uri="{FF2B5EF4-FFF2-40B4-BE49-F238E27FC236}">
                <a16:creationId xmlns:a16="http://schemas.microsoft.com/office/drawing/2014/main" id="{2A357160-2CA2-4822-B519-8C2CB14BF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345" y="1208308"/>
            <a:ext cx="6249403" cy="299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erbedaan Jaringan Kabel dan Jaringan Nirkabel – Blog Febriyan">
            <a:extLst>
              <a:ext uri="{FF2B5EF4-FFF2-40B4-BE49-F238E27FC236}">
                <a16:creationId xmlns:a16="http://schemas.microsoft.com/office/drawing/2014/main" id="{715EFDF4-E215-4CAA-B6B5-E7A595CC0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707" y="4438123"/>
            <a:ext cx="4366494" cy="185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DA6AECC1-6850-454F-85B8-CA443E778F7F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06979" y="2979821"/>
            <a:ext cx="2438400" cy="1933074"/>
          </a:xfrm>
          <a:prstGeom prst="bent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D0E129D-B836-4A7B-9C25-ABCA78B5B118}"/>
              </a:ext>
            </a:extLst>
          </p:cNvPr>
          <p:cNvSpPr/>
          <p:nvPr/>
        </p:nvSpPr>
        <p:spPr>
          <a:xfrm>
            <a:off x="7411453" y="2991854"/>
            <a:ext cx="689811" cy="1684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HUB</a:t>
            </a:r>
            <a:endParaRPr lang="en-IE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208D01-4643-4756-BC26-D4A60E209BB3}"/>
              </a:ext>
            </a:extLst>
          </p:cNvPr>
          <p:cNvSpPr txBox="1"/>
          <p:nvPr/>
        </p:nvSpPr>
        <p:spPr>
          <a:xfrm>
            <a:off x="661737" y="4357535"/>
            <a:ext cx="5795005" cy="1938992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E" sz="2000" b="0" i="0" dirty="0" err="1">
                <a:effectLst/>
                <a:latin typeface="Google Sans"/>
              </a:rPr>
              <a:t>Berbeda</a:t>
            </a:r>
            <a:r>
              <a:rPr lang="en-IE" sz="2000" b="0" i="0" dirty="0">
                <a:effectLst/>
                <a:latin typeface="Google Sans"/>
              </a:rPr>
              <a:t> </a:t>
            </a:r>
            <a:r>
              <a:rPr lang="en-IE" sz="2000" b="0" i="0" dirty="0" err="1">
                <a:effectLst/>
                <a:latin typeface="Google Sans"/>
              </a:rPr>
              <a:t>dengan</a:t>
            </a:r>
            <a:r>
              <a:rPr lang="en-IE" sz="2000" b="0" i="0" dirty="0">
                <a:effectLst/>
                <a:latin typeface="Google Sans"/>
              </a:rPr>
              <a:t> </a:t>
            </a:r>
            <a:r>
              <a:rPr lang="en-IE" sz="2000" b="0" i="0" dirty="0" err="1">
                <a:effectLst/>
                <a:latin typeface="Google Sans"/>
              </a:rPr>
              <a:t>jaringan</a:t>
            </a:r>
            <a:r>
              <a:rPr lang="en-IE" sz="2000" b="0" i="0" dirty="0">
                <a:effectLst/>
                <a:latin typeface="Google Sans"/>
              </a:rPr>
              <a:t> </a:t>
            </a:r>
            <a:r>
              <a:rPr lang="en-IE" sz="2000" b="0" i="0" dirty="0" err="1">
                <a:effectLst/>
                <a:latin typeface="Google Sans"/>
              </a:rPr>
              <a:t>berkabel</a:t>
            </a:r>
            <a:r>
              <a:rPr lang="en-IE" sz="2000" b="0" i="0" dirty="0">
                <a:effectLst/>
                <a:latin typeface="Google Sans"/>
              </a:rPr>
              <a:t> (wired network), </a:t>
            </a:r>
            <a:r>
              <a:rPr lang="en-IE" sz="2000" b="0" i="0" dirty="0" err="1">
                <a:effectLst/>
                <a:latin typeface="Google Sans"/>
              </a:rPr>
              <a:t>jaringan</a:t>
            </a:r>
            <a:r>
              <a:rPr lang="en-IE" sz="2000" b="0" i="0" dirty="0">
                <a:effectLst/>
                <a:latin typeface="Google Sans"/>
              </a:rPr>
              <a:t> </a:t>
            </a:r>
            <a:r>
              <a:rPr lang="en-IE" sz="2000" b="0" i="0" dirty="0" err="1">
                <a:effectLst/>
                <a:latin typeface="Google Sans"/>
              </a:rPr>
              <a:t>ini</a:t>
            </a:r>
            <a:r>
              <a:rPr lang="en-IE" sz="2000" b="0" i="0" dirty="0">
                <a:effectLst/>
                <a:latin typeface="Google Sans"/>
              </a:rPr>
              <a:t> </a:t>
            </a:r>
            <a:r>
              <a:rPr lang="en-IE" sz="2000" b="0" i="0" dirty="0" err="1">
                <a:effectLst/>
                <a:latin typeface="Google Sans"/>
              </a:rPr>
              <a:t>tidak</a:t>
            </a:r>
            <a:r>
              <a:rPr lang="en-IE" sz="2000" b="0" i="0" dirty="0">
                <a:effectLst/>
                <a:latin typeface="Google Sans"/>
              </a:rPr>
              <a:t> </a:t>
            </a:r>
            <a:r>
              <a:rPr lang="en-IE" sz="2000" b="0" i="0" dirty="0" err="1">
                <a:effectLst/>
                <a:latin typeface="Google Sans"/>
              </a:rPr>
              <a:t>menggunakan</a:t>
            </a:r>
            <a:r>
              <a:rPr lang="en-IE" sz="2000" b="0" i="0" dirty="0">
                <a:effectLst/>
                <a:latin typeface="Google Sans"/>
              </a:rPr>
              <a:t> </a:t>
            </a:r>
            <a:r>
              <a:rPr lang="en-IE" sz="2000" b="0" i="0" dirty="0" err="1">
                <a:effectLst/>
                <a:latin typeface="Google Sans"/>
              </a:rPr>
              <a:t>kabel</a:t>
            </a:r>
            <a:r>
              <a:rPr lang="en-IE" sz="2000" b="0" i="0" dirty="0">
                <a:effectLst/>
                <a:latin typeface="Google Sans"/>
              </a:rPr>
              <a:t> </a:t>
            </a:r>
            <a:r>
              <a:rPr lang="en-IE" sz="2000" b="0" i="0" dirty="0" err="1">
                <a:effectLst/>
                <a:latin typeface="Google Sans"/>
              </a:rPr>
              <a:t>untuk</a:t>
            </a:r>
            <a:r>
              <a:rPr lang="en-IE" sz="2000" b="0" i="0" dirty="0">
                <a:effectLst/>
                <a:latin typeface="Google Sans"/>
              </a:rPr>
              <a:t> </a:t>
            </a:r>
            <a:r>
              <a:rPr lang="en-IE" sz="2000" b="0" i="0" dirty="0" err="1">
                <a:effectLst/>
                <a:latin typeface="Google Sans"/>
              </a:rPr>
              <a:t>bertukar</a:t>
            </a:r>
            <a:r>
              <a:rPr lang="en-IE" sz="2000" b="0" i="0" dirty="0">
                <a:effectLst/>
                <a:latin typeface="Google Sans"/>
              </a:rPr>
              <a:t> </a:t>
            </a:r>
            <a:r>
              <a:rPr lang="en-IE" sz="2000" b="0" i="0" dirty="0" err="1">
                <a:effectLst/>
                <a:latin typeface="Google Sans"/>
              </a:rPr>
              <a:t>informasi</a:t>
            </a:r>
            <a:r>
              <a:rPr lang="en-IE" sz="2000" b="0" i="0" dirty="0">
                <a:effectLst/>
                <a:latin typeface="Google Sans"/>
              </a:rPr>
              <a:t> / data </a:t>
            </a:r>
            <a:r>
              <a:rPr lang="en-IE" sz="2000" b="0" i="0" dirty="0" err="1">
                <a:effectLst/>
                <a:latin typeface="Google Sans"/>
              </a:rPr>
              <a:t>dengan</a:t>
            </a:r>
            <a:r>
              <a:rPr lang="en-IE" sz="2000" b="0" i="0" dirty="0">
                <a:effectLst/>
                <a:latin typeface="Google Sans"/>
              </a:rPr>
              <a:t> </a:t>
            </a:r>
            <a:r>
              <a:rPr lang="en-IE" sz="2000" b="0" i="0" dirty="0" err="1">
                <a:effectLst/>
                <a:latin typeface="Google Sans"/>
              </a:rPr>
              <a:t>komputer</a:t>
            </a:r>
            <a:r>
              <a:rPr lang="en-IE" sz="2000" b="0" i="0" dirty="0">
                <a:effectLst/>
                <a:latin typeface="Google Sans"/>
              </a:rPr>
              <a:t> lain </a:t>
            </a:r>
            <a:r>
              <a:rPr lang="en-IE" sz="2000" b="0" i="0" dirty="0" err="1">
                <a:effectLst/>
                <a:latin typeface="Google Sans"/>
              </a:rPr>
              <a:t>melainkan</a:t>
            </a:r>
            <a:r>
              <a:rPr lang="en-IE" sz="2000" b="0" i="0" dirty="0">
                <a:effectLst/>
                <a:latin typeface="Google Sans"/>
              </a:rPr>
              <a:t> </a:t>
            </a:r>
            <a:r>
              <a:rPr lang="en-IE" sz="2000" b="0" i="0" dirty="0" err="1">
                <a:effectLst/>
                <a:latin typeface="Google Sans"/>
              </a:rPr>
              <a:t>menggunakan</a:t>
            </a:r>
            <a:r>
              <a:rPr lang="en-IE" sz="2000" b="0" i="0" dirty="0">
                <a:effectLst/>
                <a:latin typeface="Google Sans"/>
              </a:rPr>
              <a:t> </a:t>
            </a:r>
            <a:r>
              <a:rPr lang="en-IE" sz="2000" b="0" i="0" dirty="0" err="1">
                <a:effectLst/>
                <a:latin typeface="Google Sans"/>
              </a:rPr>
              <a:t>gelombang</a:t>
            </a:r>
            <a:r>
              <a:rPr lang="en-IE" sz="2000" b="0" i="0" dirty="0">
                <a:effectLst/>
                <a:latin typeface="Google Sans"/>
              </a:rPr>
              <a:t> </a:t>
            </a:r>
            <a:r>
              <a:rPr lang="en-IE" sz="2000" b="0" i="0" dirty="0" err="1">
                <a:effectLst/>
                <a:latin typeface="Google Sans"/>
              </a:rPr>
              <a:t>elektromagnetik</a:t>
            </a:r>
            <a:r>
              <a:rPr lang="en-IE" sz="2000" b="0" i="0" dirty="0">
                <a:effectLst/>
                <a:latin typeface="Google Sans"/>
              </a:rPr>
              <a:t> </a:t>
            </a:r>
            <a:r>
              <a:rPr lang="en-IE" sz="2000" b="0" i="0" dirty="0" err="1">
                <a:effectLst/>
                <a:latin typeface="Google Sans"/>
              </a:rPr>
              <a:t>untuk</a:t>
            </a:r>
            <a:r>
              <a:rPr lang="en-IE" sz="2000" b="0" i="0" dirty="0">
                <a:effectLst/>
                <a:latin typeface="Google Sans"/>
              </a:rPr>
              <a:t> </a:t>
            </a:r>
            <a:r>
              <a:rPr lang="en-IE" sz="2000" b="0" i="0" dirty="0" err="1">
                <a:effectLst/>
                <a:latin typeface="Google Sans"/>
              </a:rPr>
              <a:t>mengirimkan</a:t>
            </a:r>
            <a:r>
              <a:rPr lang="en-IE" sz="2000" b="0" i="0" dirty="0">
                <a:effectLst/>
                <a:latin typeface="Google Sans"/>
              </a:rPr>
              <a:t> </a:t>
            </a:r>
            <a:r>
              <a:rPr lang="en-IE" sz="2000" b="0" i="0" dirty="0" err="1">
                <a:effectLst/>
                <a:latin typeface="Google Sans"/>
              </a:rPr>
              <a:t>sinyal</a:t>
            </a:r>
            <a:r>
              <a:rPr lang="en-IE" sz="2000" b="0" i="0" dirty="0">
                <a:effectLst/>
                <a:latin typeface="Google Sans"/>
              </a:rPr>
              <a:t> </a:t>
            </a:r>
            <a:r>
              <a:rPr lang="en-IE" sz="2000" b="0" i="0" dirty="0" err="1">
                <a:effectLst/>
                <a:latin typeface="Google Sans"/>
              </a:rPr>
              <a:t>informasi</a:t>
            </a:r>
            <a:r>
              <a:rPr lang="en-IE" sz="2000" b="0" i="0" dirty="0">
                <a:effectLst/>
                <a:latin typeface="Google Sans"/>
              </a:rPr>
              <a:t>/ data </a:t>
            </a:r>
            <a:r>
              <a:rPr lang="en-IE" sz="2000" b="0" i="0" dirty="0" err="1">
                <a:effectLst/>
                <a:latin typeface="Google Sans"/>
              </a:rPr>
              <a:t>antar</a:t>
            </a:r>
            <a:r>
              <a:rPr lang="en-IE" sz="2000" b="0" i="0" dirty="0">
                <a:effectLst/>
                <a:latin typeface="Google Sans"/>
              </a:rPr>
              <a:t> </a:t>
            </a:r>
            <a:r>
              <a:rPr lang="en-IE" sz="2000" b="0" i="0" dirty="0" err="1">
                <a:effectLst/>
                <a:latin typeface="Google Sans"/>
              </a:rPr>
              <a:t>komputer</a:t>
            </a:r>
            <a:r>
              <a:rPr lang="en-IE" sz="2000" b="0" i="0" dirty="0">
                <a:effectLst/>
                <a:latin typeface="Google Sans"/>
              </a:rPr>
              <a:t> </a:t>
            </a:r>
            <a:r>
              <a:rPr lang="en-IE" sz="2000" b="0" i="0" dirty="0" err="1">
                <a:effectLst/>
                <a:latin typeface="Google Sans"/>
              </a:rPr>
              <a:t>satu</a:t>
            </a:r>
            <a:r>
              <a:rPr lang="en-IE" sz="2000" b="0" i="0" dirty="0">
                <a:effectLst/>
                <a:latin typeface="Google Sans"/>
              </a:rPr>
              <a:t> </a:t>
            </a:r>
            <a:r>
              <a:rPr lang="en-IE" sz="2000" b="0" i="0" dirty="0" err="1">
                <a:effectLst/>
                <a:latin typeface="Google Sans"/>
              </a:rPr>
              <a:t>dengan</a:t>
            </a:r>
            <a:r>
              <a:rPr lang="en-IE" sz="2000" b="0" i="0" dirty="0">
                <a:effectLst/>
                <a:latin typeface="Google Sans"/>
              </a:rPr>
              <a:t> </a:t>
            </a:r>
            <a:r>
              <a:rPr lang="en-IE" sz="2000" b="0" i="0" dirty="0" err="1">
                <a:effectLst/>
                <a:latin typeface="Google Sans"/>
              </a:rPr>
              <a:t>komputer</a:t>
            </a:r>
            <a:r>
              <a:rPr lang="en-IE" sz="2000" b="0" i="0" dirty="0">
                <a:effectLst/>
                <a:latin typeface="Google Sans"/>
              </a:rPr>
              <a:t> </a:t>
            </a:r>
            <a:r>
              <a:rPr lang="en-IE" sz="2000" b="0" i="0" dirty="0" err="1">
                <a:effectLst/>
                <a:latin typeface="Google Sans"/>
              </a:rPr>
              <a:t>lainnya</a:t>
            </a:r>
            <a:endParaRPr lang="en-IE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D8632D-6F76-4A5C-81D6-BF741DF0A2AF}"/>
              </a:ext>
            </a:extLst>
          </p:cNvPr>
          <p:cNvSpPr txBox="1"/>
          <p:nvPr/>
        </p:nvSpPr>
        <p:spPr>
          <a:xfrm>
            <a:off x="588544" y="3920897"/>
            <a:ext cx="44958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Jenis-jenis Jaringan (Kabel &amp; Wireless)</a:t>
            </a:r>
            <a:endParaRPr lang="en-IE" sz="2000" dirty="0"/>
          </a:p>
        </p:txBody>
      </p:sp>
      <p:pic>
        <p:nvPicPr>
          <p:cNvPr id="1030" name="Picture 6" descr="Internet, world wide web, biru, Jaringan komputer, Desain web png | PNGWing">
            <a:extLst>
              <a:ext uri="{FF2B5EF4-FFF2-40B4-BE49-F238E27FC236}">
                <a16:creationId xmlns:a16="http://schemas.microsoft.com/office/drawing/2014/main" id="{9BB15161-6011-4440-8857-E20B1512E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0" t="18832" r="16906" b="15806"/>
          <a:stretch/>
        </p:blipFill>
        <p:spPr bwMode="auto">
          <a:xfrm>
            <a:off x="870285" y="1619553"/>
            <a:ext cx="2517608" cy="173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3413CB-0F21-4D71-83CE-67B44962BF16}"/>
              </a:ext>
            </a:extLst>
          </p:cNvPr>
          <p:cNvCxnSpPr>
            <a:cxnSpLocks/>
          </p:cNvCxnSpPr>
          <p:nvPr/>
        </p:nvCxnSpPr>
        <p:spPr>
          <a:xfrm>
            <a:off x="3266575" y="2646786"/>
            <a:ext cx="1841833" cy="19530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00394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CC1CC-B676-468C-BD37-D699C7301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id-ID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Topologi Jaringan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Modem dan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Acces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Point</a:t>
            </a:r>
            <a:endParaRPr lang="en-I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3287AD-D9B3-4558-8717-0A7728983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606" y="6195143"/>
            <a:ext cx="464810" cy="464810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8" name="Picture 6" descr="Internet, world wide web, biru, Jaringan komputer, Desain web png | PNGWing">
            <a:extLst>
              <a:ext uri="{FF2B5EF4-FFF2-40B4-BE49-F238E27FC236}">
                <a16:creationId xmlns:a16="http://schemas.microsoft.com/office/drawing/2014/main" id="{69B3C64A-D74D-421E-95F6-619C89353E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0" t="18832" r="16906" b="15806"/>
          <a:stretch/>
        </p:blipFill>
        <p:spPr bwMode="auto">
          <a:xfrm>
            <a:off x="45100" y="1652263"/>
            <a:ext cx="2517608" cy="173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ccess point - Free communications icons">
            <a:extLst>
              <a:ext uri="{FF2B5EF4-FFF2-40B4-BE49-F238E27FC236}">
                <a16:creationId xmlns:a16="http://schemas.microsoft.com/office/drawing/2014/main" id="{2EEA3A43-316F-4A32-9379-442A13B47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632" y="2845270"/>
            <a:ext cx="2517608" cy="251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i-Fi API - - — Arduino ESP32 latest documentation">
            <a:extLst>
              <a:ext uri="{FF2B5EF4-FFF2-40B4-BE49-F238E27FC236}">
                <a16:creationId xmlns:a16="http://schemas.microsoft.com/office/drawing/2014/main" id="{AC2ED0D0-B014-4CA9-997D-5F0FD6D87F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27" b="6288"/>
          <a:stretch/>
        </p:blipFill>
        <p:spPr bwMode="auto">
          <a:xfrm>
            <a:off x="5688147" y="2443903"/>
            <a:ext cx="2247650" cy="305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agam Jenis Sensor Suhu dan Pengertiannya | by Alatuji | Medium">
            <a:extLst>
              <a:ext uri="{FF2B5EF4-FFF2-40B4-BE49-F238E27FC236}">
                <a16:creationId xmlns:a16="http://schemas.microsoft.com/office/drawing/2014/main" id="{A7255DC4-D13D-49AA-8769-307A21A56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138" y="3627711"/>
            <a:ext cx="2614863" cy="103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8334B1D-BABE-457B-88D1-F293D69A9A4F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74292" y="3153674"/>
            <a:ext cx="1540858" cy="1484123"/>
          </a:xfrm>
          <a:prstGeom prst="bentConnector3">
            <a:avLst>
              <a:gd name="adj1" fmla="val 9945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2 Channel 5V Arduino Relay Board | 3D CAD Model Library | GrabCAD">
            <a:extLst>
              <a:ext uri="{FF2B5EF4-FFF2-40B4-BE49-F238E27FC236}">
                <a16:creationId xmlns:a16="http://schemas.microsoft.com/office/drawing/2014/main" id="{92C6C670-2008-4D35-B1BF-F9418C2BB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634" y="2574120"/>
            <a:ext cx="1350498" cy="121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0996A6F-CE2D-4E30-9A1B-2E3407A9D82A}"/>
              </a:ext>
            </a:extLst>
          </p:cNvPr>
          <p:cNvSpPr/>
          <p:nvPr/>
        </p:nvSpPr>
        <p:spPr>
          <a:xfrm>
            <a:off x="8916355" y="1961452"/>
            <a:ext cx="3247081" cy="3761873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E4957F-F9F7-4BB2-8862-05CB99FA7C6D}"/>
              </a:ext>
            </a:extLst>
          </p:cNvPr>
          <p:cNvSpPr/>
          <p:nvPr/>
        </p:nvSpPr>
        <p:spPr>
          <a:xfrm>
            <a:off x="5107317" y="1961452"/>
            <a:ext cx="3247081" cy="3761873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172B459-675E-4E41-99EC-4AE44FFDC322}"/>
              </a:ext>
            </a:extLst>
          </p:cNvPr>
          <p:cNvSpPr/>
          <p:nvPr/>
        </p:nvSpPr>
        <p:spPr>
          <a:xfrm>
            <a:off x="5100618" y="1480992"/>
            <a:ext cx="3247081" cy="4804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MICROCONTROLLER</a:t>
            </a:r>
            <a:endParaRPr lang="en-IE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6D7B7FD-C7D2-41F7-9DAB-B477F0EFA176}"/>
              </a:ext>
            </a:extLst>
          </p:cNvPr>
          <p:cNvSpPr/>
          <p:nvPr/>
        </p:nvSpPr>
        <p:spPr>
          <a:xfrm>
            <a:off x="8916355" y="1470065"/>
            <a:ext cx="3247081" cy="4804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Sensor dan </a:t>
            </a:r>
            <a:r>
              <a:rPr lang="en-US" dirty="0" err="1"/>
              <a:t>Aktuator</a:t>
            </a:r>
            <a:endParaRPr lang="en-IE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E28E8A7-5CEC-494E-B187-CF6F5ACFAC00}"/>
              </a:ext>
            </a:extLst>
          </p:cNvPr>
          <p:cNvSpPr/>
          <p:nvPr/>
        </p:nvSpPr>
        <p:spPr>
          <a:xfrm>
            <a:off x="8460932" y="3805009"/>
            <a:ext cx="430081" cy="2727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B5A2A3C-0BE1-44CE-A567-946A61725FB8}"/>
              </a:ext>
            </a:extLst>
          </p:cNvPr>
          <p:cNvSpPr/>
          <p:nvPr/>
        </p:nvSpPr>
        <p:spPr>
          <a:xfrm rot="10800000">
            <a:off x="8420336" y="4244579"/>
            <a:ext cx="430081" cy="2727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7340460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4F2B7-8C35-4F91-8ADD-32D6CCFB9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474" y="0"/>
            <a:ext cx="10868525" cy="1050758"/>
          </a:xfrm>
        </p:spPr>
        <p:txBody>
          <a:bodyPr/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id-ID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Mengirim dan Menerima data dari</a:t>
            </a:r>
            <a:r>
              <a:rPr lang="en-IE" sz="1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d-ID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Microcontroller ke Server MQTT Broker</a:t>
            </a:r>
            <a:br>
              <a:rPr lang="en-IE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E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MQTT </a:t>
            </a:r>
            <a:r>
              <a:rPr lang="id-ID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Publish dan Subscribe </a:t>
            </a:r>
            <a:br>
              <a:rPr lang="en-I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Logika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Control Device Microcontroller</a:t>
            </a:r>
            <a:br>
              <a:rPr lang="en-I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Membangun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Dashboard IOT di Android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Kodular</a:t>
            </a:r>
            <a:br>
              <a:rPr lang="en-I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id-ID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Node RED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(Dashboard)</a:t>
            </a:r>
            <a:endParaRPr lang="en-IE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E62B004-5026-4373-9890-BFA16EB6BBCA}"/>
              </a:ext>
            </a:extLst>
          </p:cNvPr>
          <p:cNvSpPr/>
          <p:nvPr/>
        </p:nvSpPr>
        <p:spPr>
          <a:xfrm>
            <a:off x="0" y="0"/>
            <a:ext cx="1323474" cy="10507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5</a:t>
            </a:r>
            <a:endParaRPr lang="en-IE" sz="8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24AECF-2695-4AE2-A6A6-970BE201A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606" y="6239781"/>
            <a:ext cx="464810" cy="464810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6386" name="Picture 2" descr="การสื่อสารกับสมองกลฝังตัวผ่าน MQTT | by Learning Inventions Laboratory |  Medium">
            <a:extLst>
              <a:ext uri="{FF2B5EF4-FFF2-40B4-BE49-F238E27FC236}">
                <a16:creationId xmlns:a16="http://schemas.microsoft.com/office/drawing/2014/main" id="{310C0158-8B9C-40C3-BDAA-19228ED1F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5095"/>
            <a:ext cx="7085208" cy="474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B748BF-D218-4F57-B876-B29B36E5DA85}"/>
              </a:ext>
            </a:extLst>
          </p:cNvPr>
          <p:cNvSpPr txBox="1"/>
          <p:nvPr/>
        </p:nvSpPr>
        <p:spPr>
          <a:xfrm>
            <a:off x="6866021" y="1323474"/>
            <a:ext cx="518139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800" b="1" dirty="0"/>
              <a:t>MQTT</a:t>
            </a:r>
            <a:r>
              <a:rPr lang="en-IE" sz="2800" dirty="0"/>
              <a:t> (Message Queuing Telemetry Transport) </a:t>
            </a:r>
            <a:r>
              <a:rPr lang="en-IE" sz="2800" dirty="0" err="1"/>
              <a:t>adalah</a:t>
            </a:r>
            <a:r>
              <a:rPr lang="en-IE" sz="2800" dirty="0"/>
              <a:t> </a:t>
            </a:r>
            <a:r>
              <a:rPr lang="en-IE" sz="2800" dirty="0" err="1"/>
              <a:t>protokol</a:t>
            </a:r>
            <a:r>
              <a:rPr lang="en-IE" sz="2800" dirty="0"/>
              <a:t> </a:t>
            </a:r>
            <a:r>
              <a:rPr lang="en-IE" sz="2800" dirty="0" err="1"/>
              <a:t>komunikasi</a:t>
            </a:r>
            <a:r>
              <a:rPr lang="en-IE" sz="2800" dirty="0"/>
              <a:t> </a:t>
            </a:r>
            <a:r>
              <a:rPr lang="en-IE" sz="2800" dirty="0" err="1"/>
              <a:t>ringan</a:t>
            </a:r>
            <a:r>
              <a:rPr lang="en-IE" sz="2800" dirty="0"/>
              <a:t> yang </a:t>
            </a:r>
            <a:r>
              <a:rPr lang="en-IE" sz="2800" dirty="0" err="1"/>
              <a:t>digunakan</a:t>
            </a:r>
            <a:r>
              <a:rPr lang="en-IE" sz="2800" dirty="0"/>
              <a:t> </a:t>
            </a:r>
            <a:r>
              <a:rPr lang="en-IE" sz="2800" dirty="0" err="1"/>
              <a:t>untuk</a:t>
            </a:r>
            <a:r>
              <a:rPr lang="en-IE" sz="2800" dirty="0"/>
              <a:t> </a:t>
            </a:r>
            <a:r>
              <a:rPr lang="en-IE" sz="2800" dirty="0" err="1"/>
              <a:t>mentransmisikan</a:t>
            </a:r>
            <a:r>
              <a:rPr lang="en-IE" sz="2800" dirty="0"/>
              <a:t> data </a:t>
            </a:r>
            <a:r>
              <a:rPr lang="en-IE" sz="2800" dirty="0" err="1"/>
              <a:t>antar</a:t>
            </a:r>
            <a:r>
              <a:rPr lang="en-IE" sz="2800" dirty="0"/>
              <a:t> </a:t>
            </a:r>
            <a:r>
              <a:rPr lang="en-IE" sz="2800" dirty="0" err="1"/>
              <a:t>perangkat</a:t>
            </a:r>
            <a:r>
              <a:rPr lang="en-IE" sz="2800" dirty="0"/>
              <a:t>, </a:t>
            </a:r>
            <a:r>
              <a:rPr lang="en-IE" sz="2800" dirty="0" err="1"/>
              <a:t>terutama</a:t>
            </a:r>
            <a:r>
              <a:rPr lang="en-IE" sz="2800" dirty="0"/>
              <a:t> </a:t>
            </a:r>
            <a:r>
              <a:rPr lang="en-IE" sz="2800" dirty="0" err="1"/>
              <a:t>dalam</a:t>
            </a:r>
            <a:r>
              <a:rPr lang="en-IE" sz="2800" dirty="0"/>
              <a:t> </a:t>
            </a:r>
            <a:r>
              <a:rPr lang="en-IE" sz="2800" dirty="0" err="1"/>
              <a:t>konteks</a:t>
            </a:r>
            <a:r>
              <a:rPr lang="en-IE" sz="2800" dirty="0"/>
              <a:t> </a:t>
            </a:r>
            <a:r>
              <a:rPr lang="en-IE" sz="2800" b="1" i="1" dirty="0"/>
              <a:t>Internet of Things (IoT). </a:t>
            </a:r>
            <a:r>
              <a:rPr lang="en-IE" sz="2800" dirty="0" err="1"/>
              <a:t>Dalam</a:t>
            </a:r>
            <a:r>
              <a:rPr lang="en-IE" sz="2800" dirty="0"/>
              <a:t> </a:t>
            </a:r>
            <a:r>
              <a:rPr lang="en-IE" sz="2800" dirty="0" err="1"/>
              <a:t>konteks</a:t>
            </a:r>
            <a:r>
              <a:rPr lang="en-IE" sz="2800" dirty="0"/>
              <a:t> MQTT, </a:t>
            </a:r>
            <a:r>
              <a:rPr lang="en-IE" sz="2800" dirty="0" err="1"/>
              <a:t>terdapat</a:t>
            </a:r>
            <a:r>
              <a:rPr lang="en-IE" sz="2800" dirty="0"/>
              <a:t> </a:t>
            </a:r>
            <a:r>
              <a:rPr lang="en-IE" sz="2800" dirty="0" err="1"/>
              <a:t>dua</a:t>
            </a:r>
            <a:r>
              <a:rPr lang="en-IE" sz="2800" dirty="0"/>
              <a:t> </a:t>
            </a:r>
            <a:r>
              <a:rPr lang="en-IE" sz="2800" dirty="0" err="1"/>
              <a:t>istilah</a:t>
            </a:r>
            <a:r>
              <a:rPr lang="en-IE" sz="2800" dirty="0"/>
              <a:t> </a:t>
            </a:r>
            <a:r>
              <a:rPr lang="en-IE" sz="2800" dirty="0" err="1"/>
              <a:t>utama</a:t>
            </a:r>
            <a:r>
              <a:rPr lang="en-IE" sz="2800" dirty="0"/>
              <a:t> yang </a:t>
            </a:r>
            <a:r>
              <a:rPr lang="en-IE" sz="2800" dirty="0" err="1"/>
              <a:t>perlu</a:t>
            </a:r>
            <a:r>
              <a:rPr lang="en-IE" sz="2800" dirty="0"/>
              <a:t> </a:t>
            </a:r>
            <a:r>
              <a:rPr lang="en-IE" sz="2800" dirty="0" err="1"/>
              <a:t>dipahami</a:t>
            </a:r>
            <a:r>
              <a:rPr lang="en-IE" sz="2800" dirty="0"/>
              <a:t>: </a:t>
            </a:r>
            <a:r>
              <a:rPr lang="en-IE" sz="2800" b="1" dirty="0"/>
              <a:t>"Topic"</a:t>
            </a:r>
            <a:r>
              <a:rPr lang="en-IE" sz="2800" dirty="0"/>
              <a:t> dan </a:t>
            </a:r>
            <a:r>
              <a:rPr lang="en-IE" sz="2800" b="1" dirty="0"/>
              <a:t>"Payload".</a:t>
            </a:r>
          </a:p>
          <a:p>
            <a:endParaRPr lang="en-IE" sz="2800" dirty="0"/>
          </a:p>
        </p:txBody>
      </p:sp>
    </p:spTree>
    <p:extLst>
      <p:ext uri="{BB962C8B-B14F-4D97-AF65-F5344CB8AC3E}">
        <p14:creationId xmlns:p14="http://schemas.microsoft.com/office/powerpoint/2010/main" val="50991565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CC1CC-B676-468C-BD37-D699C7301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MQTT </a:t>
            </a:r>
            <a:r>
              <a:rPr lang="id-ID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Publish dan Subscribe</a:t>
            </a:r>
            <a:endParaRPr lang="en-I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A1DF14-5AB9-433C-8A4E-213945984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606" y="6608747"/>
            <a:ext cx="464810" cy="464810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C141DA-A30D-4EB6-8EC8-F9D61DE6184E}"/>
              </a:ext>
            </a:extLst>
          </p:cNvPr>
          <p:cNvSpPr txBox="1"/>
          <p:nvPr/>
        </p:nvSpPr>
        <p:spPr>
          <a:xfrm>
            <a:off x="168441" y="1443841"/>
            <a:ext cx="11726779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400" b="1" u="sng" dirty="0"/>
              <a:t>Topic:</a:t>
            </a:r>
            <a:endParaRPr lang="en-IE" sz="1400" u="sng" dirty="0"/>
          </a:p>
          <a:p>
            <a:r>
              <a:rPr lang="en-IE" sz="1400" b="1" i="1" dirty="0" err="1"/>
              <a:t>Definisi</a:t>
            </a:r>
            <a:r>
              <a:rPr lang="en-IE" sz="1400" b="1" i="1" dirty="0"/>
              <a:t>: </a:t>
            </a:r>
            <a:r>
              <a:rPr lang="en-IE" sz="1400" dirty="0"/>
              <a:t>Topic </a:t>
            </a:r>
            <a:r>
              <a:rPr lang="en-IE" sz="1400" dirty="0" err="1"/>
              <a:t>adalah</a:t>
            </a:r>
            <a:r>
              <a:rPr lang="en-IE" sz="1400" dirty="0"/>
              <a:t> </a:t>
            </a:r>
            <a:r>
              <a:rPr lang="en-IE" sz="1400" dirty="0" err="1"/>
              <a:t>cara</a:t>
            </a:r>
            <a:r>
              <a:rPr lang="en-IE" sz="1400" dirty="0"/>
              <a:t> </a:t>
            </a:r>
            <a:r>
              <a:rPr lang="en-IE" sz="1400" dirty="0" err="1"/>
              <a:t>untuk</a:t>
            </a:r>
            <a:r>
              <a:rPr lang="en-IE" sz="1400" dirty="0"/>
              <a:t> </a:t>
            </a:r>
            <a:r>
              <a:rPr lang="en-IE" sz="1400" dirty="0" err="1"/>
              <a:t>mengorganisir</a:t>
            </a:r>
            <a:r>
              <a:rPr lang="en-IE" sz="1400" dirty="0"/>
              <a:t> </a:t>
            </a:r>
            <a:r>
              <a:rPr lang="en-IE" sz="1400" dirty="0" err="1"/>
              <a:t>pesan-pesan</a:t>
            </a:r>
            <a:r>
              <a:rPr lang="en-IE" sz="1400" dirty="0"/>
              <a:t> </a:t>
            </a:r>
            <a:r>
              <a:rPr lang="en-IE" sz="1400" dirty="0" err="1"/>
              <a:t>dalam</a:t>
            </a:r>
            <a:r>
              <a:rPr lang="en-IE" sz="1400" dirty="0"/>
              <a:t> </a:t>
            </a:r>
            <a:r>
              <a:rPr lang="en-IE" sz="1400" dirty="0" err="1"/>
              <a:t>sistem</a:t>
            </a:r>
            <a:r>
              <a:rPr lang="en-IE" sz="1400" dirty="0"/>
              <a:t> MQTT. </a:t>
            </a:r>
            <a:r>
              <a:rPr lang="en-IE" sz="1400" dirty="0" err="1"/>
              <a:t>Ini</a:t>
            </a:r>
            <a:r>
              <a:rPr lang="en-IE" sz="1400" dirty="0"/>
              <a:t> </a:t>
            </a:r>
            <a:r>
              <a:rPr lang="en-IE" sz="1400" dirty="0" err="1"/>
              <a:t>adalah</a:t>
            </a:r>
            <a:r>
              <a:rPr lang="en-IE" sz="1400" dirty="0"/>
              <a:t> string yang </a:t>
            </a:r>
            <a:r>
              <a:rPr lang="en-IE" sz="1400" dirty="0" err="1"/>
              <a:t>digunakan</a:t>
            </a:r>
            <a:r>
              <a:rPr lang="en-IE" sz="1400" dirty="0"/>
              <a:t> </a:t>
            </a:r>
            <a:r>
              <a:rPr lang="en-IE" sz="1400" dirty="0" err="1"/>
              <a:t>untuk</a:t>
            </a:r>
            <a:r>
              <a:rPr lang="en-IE" sz="1400" dirty="0"/>
              <a:t> </a:t>
            </a:r>
            <a:r>
              <a:rPr lang="en-IE" sz="1400" dirty="0" err="1"/>
              <a:t>memberi</a:t>
            </a:r>
            <a:r>
              <a:rPr lang="en-IE" sz="1400" dirty="0"/>
              <a:t> </a:t>
            </a:r>
            <a:r>
              <a:rPr lang="en-IE" sz="1400" dirty="0" err="1"/>
              <a:t>identifikasi</a:t>
            </a:r>
            <a:r>
              <a:rPr lang="en-IE" sz="1400" dirty="0"/>
              <a:t> pada </a:t>
            </a:r>
            <a:r>
              <a:rPr lang="en-IE" sz="1400" dirty="0" err="1"/>
              <a:t>pesan</a:t>
            </a:r>
            <a:r>
              <a:rPr lang="en-IE" sz="1400" dirty="0"/>
              <a:t> </a:t>
            </a:r>
            <a:r>
              <a:rPr lang="en-IE" sz="1400" dirty="0" err="1"/>
              <a:t>atau</a:t>
            </a:r>
            <a:r>
              <a:rPr lang="en-IE" sz="1400" dirty="0"/>
              <a:t> </a:t>
            </a:r>
            <a:r>
              <a:rPr lang="en-IE" sz="1400" dirty="0" err="1"/>
              <a:t>menunjukkan</a:t>
            </a:r>
            <a:r>
              <a:rPr lang="en-IE" sz="1400" dirty="0"/>
              <a:t> </a:t>
            </a:r>
            <a:r>
              <a:rPr lang="en-IE" sz="1400" dirty="0" err="1"/>
              <a:t>ke</a:t>
            </a:r>
            <a:r>
              <a:rPr lang="en-IE" sz="1400" dirty="0"/>
              <a:t> </a:t>
            </a:r>
            <a:r>
              <a:rPr lang="en-IE" sz="1400" dirty="0" err="1"/>
              <a:t>topik</a:t>
            </a:r>
            <a:r>
              <a:rPr lang="en-IE" sz="1400" dirty="0"/>
              <a:t> </a:t>
            </a:r>
            <a:r>
              <a:rPr lang="en-IE" sz="1400" dirty="0" err="1"/>
              <a:t>tertentu</a:t>
            </a:r>
            <a:r>
              <a:rPr lang="en-IE" sz="1400" dirty="0"/>
              <a:t>.</a:t>
            </a:r>
          </a:p>
          <a:p>
            <a:r>
              <a:rPr lang="en-IE" sz="1400" b="1" i="1" dirty="0" err="1"/>
              <a:t>Fungsi</a:t>
            </a:r>
            <a:r>
              <a:rPr lang="en-IE" sz="1400" b="1" i="1" dirty="0"/>
              <a:t>: </a:t>
            </a:r>
            <a:r>
              <a:rPr lang="en-IE" sz="1400" dirty="0" err="1"/>
              <a:t>Topik</a:t>
            </a:r>
            <a:r>
              <a:rPr lang="en-IE" sz="1400" dirty="0"/>
              <a:t> </a:t>
            </a:r>
            <a:r>
              <a:rPr lang="en-IE" sz="1400" dirty="0" err="1"/>
              <a:t>memungkinkan</a:t>
            </a:r>
            <a:r>
              <a:rPr lang="en-IE" sz="1400" dirty="0"/>
              <a:t> </a:t>
            </a:r>
            <a:r>
              <a:rPr lang="en-IE" sz="1400" dirty="0" err="1"/>
              <a:t>pihak-pihak</a:t>
            </a:r>
            <a:r>
              <a:rPr lang="en-IE" sz="1400" dirty="0"/>
              <a:t> yang </a:t>
            </a:r>
            <a:r>
              <a:rPr lang="en-IE" sz="1400" dirty="0" err="1"/>
              <a:t>terlibat</a:t>
            </a:r>
            <a:r>
              <a:rPr lang="en-IE" sz="1400" dirty="0"/>
              <a:t> </a:t>
            </a:r>
            <a:r>
              <a:rPr lang="en-IE" sz="1400" dirty="0" err="1"/>
              <a:t>dalam</a:t>
            </a:r>
            <a:r>
              <a:rPr lang="en-IE" sz="1400" dirty="0"/>
              <a:t> </a:t>
            </a:r>
            <a:r>
              <a:rPr lang="en-IE" sz="1400" dirty="0" err="1"/>
              <a:t>pertukaran</a:t>
            </a:r>
            <a:r>
              <a:rPr lang="en-IE" sz="1400" dirty="0"/>
              <a:t> </a:t>
            </a:r>
            <a:r>
              <a:rPr lang="en-IE" sz="1400" dirty="0" err="1"/>
              <a:t>pesan</a:t>
            </a:r>
            <a:r>
              <a:rPr lang="en-IE" sz="1400" dirty="0"/>
              <a:t> </a:t>
            </a:r>
            <a:r>
              <a:rPr lang="en-IE" sz="1400" dirty="0" err="1"/>
              <a:t>untuk</a:t>
            </a:r>
            <a:r>
              <a:rPr lang="en-IE" sz="1400" dirty="0"/>
              <a:t> </a:t>
            </a:r>
            <a:r>
              <a:rPr lang="en-IE" sz="1400" dirty="0" err="1"/>
              <a:t>menentukan</a:t>
            </a:r>
            <a:r>
              <a:rPr lang="en-IE" sz="1400" dirty="0"/>
              <a:t> area </a:t>
            </a:r>
            <a:r>
              <a:rPr lang="en-IE" sz="1400" dirty="0" err="1"/>
              <a:t>atau</a:t>
            </a:r>
            <a:r>
              <a:rPr lang="en-IE" sz="1400" dirty="0"/>
              <a:t> </a:t>
            </a:r>
            <a:r>
              <a:rPr lang="en-IE" sz="1400" dirty="0" err="1"/>
              <a:t>subjek</a:t>
            </a:r>
            <a:r>
              <a:rPr lang="en-IE" sz="1400" dirty="0"/>
              <a:t> </a:t>
            </a:r>
            <a:r>
              <a:rPr lang="en-IE" sz="1400" dirty="0" err="1"/>
              <a:t>tertentu</a:t>
            </a:r>
            <a:r>
              <a:rPr lang="en-IE" sz="1400" dirty="0"/>
              <a:t> </a:t>
            </a:r>
            <a:r>
              <a:rPr lang="en-IE" sz="1400" dirty="0" err="1"/>
              <a:t>dari</a:t>
            </a:r>
            <a:r>
              <a:rPr lang="en-IE" sz="1400" dirty="0"/>
              <a:t> data yang </a:t>
            </a:r>
            <a:r>
              <a:rPr lang="en-IE" sz="1400" dirty="0" err="1"/>
              <a:t>diinginkan</a:t>
            </a:r>
            <a:r>
              <a:rPr lang="en-IE" sz="1400" dirty="0"/>
              <a:t> </a:t>
            </a:r>
            <a:r>
              <a:rPr lang="en-IE" sz="1400" dirty="0" err="1"/>
              <a:t>atau</a:t>
            </a:r>
            <a:r>
              <a:rPr lang="en-IE" sz="1400" dirty="0"/>
              <a:t> </a:t>
            </a:r>
            <a:r>
              <a:rPr lang="en-IE" sz="1400" dirty="0" err="1"/>
              <a:t>diterima</a:t>
            </a:r>
            <a:r>
              <a:rPr lang="en-IE" sz="1400" dirty="0"/>
              <a:t>.</a:t>
            </a:r>
          </a:p>
          <a:p>
            <a:endParaRPr lang="en-IE" sz="1400" dirty="0"/>
          </a:p>
          <a:p>
            <a:r>
              <a:rPr lang="en-IE" sz="1400" b="1" i="1" dirty="0" err="1"/>
              <a:t>Contoh</a:t>
            </a:r>
            <a:r>
              <a:rPr lang="en-IE" sz="1400" b="1" i="1" dirty="0"/>
              <a:t>: </a:t>
            </a:r>
            <a:r>
              <a:rPr lang="en-IE" sz="1400" dirty="0"/>
              <a:t>Jika Anda </a:t>
            </a:r>
            <a:r>
              <a:rPr lang="en-IE" sz="1400" dirty="0" err="1"/>
              <a:t>memiliki</a:t>
            </a:r>
            <a:r>
              <a:rPr lang="en-IE" sz="1400" dirty="0"/>
              <a:t> </a:t>
            </a:r>
            <a:r>
              <a:rPr lang="en-IE" sz="1400" dirty="0" err="1"/>
              <a:t>perangkat</a:t>
            </a:r>
            <a:r>
              <a:rPr lang="en-IE" sz="1400" dirty="0"/>
              <a:t> IoT yang </a:t>
            </a:r>
            <a:r>
              <a:rPr lang="en-IE" sz="1400" dirty="0" err="1"/>
              <a:t>mengukur</a:t>
            </a:r>
            <a:r>
              <a:rPr lang="en-IE" sz="1400" dirty="0"/>
              <a:t> </a:t>
            </a:r>
            <a:r>
              <a:rPr lang="en-IE" sz="1400" dirty="0" err="1"/>
              <a:t>suhu</a:t>
            </a:r>
            <a:r>
              <a:rPr lang="en-IE" sz="1400" dirty="0"/>
              <a:t>, Anda </a:t>
            </a:r>
            <a:r>
              <a:rPr lang="en-IE" sz="1400" dirty="0" err="1"/>
              <a:t>dapat</a:t>
            </a:r>
            <a:r>
              <a:rPr lang="en-IE" sz="1400" dirty="0"/>
              <a:t> </a:t>
            </a:r>
            <a:r>
              <a:rPr lang="en-IE" sz="1400" dirty="0" err="1"/>
              <a:t>menggunakan</a:t>
            </a:r>
            <a:r>
              <a:rPr lang="en-IE" sz="1400" dirty="0"/>
              <a:t> </a:t>
            </a:r>
            <a:r>
              <a:rPr lang="en-IE" sz="1400" dirty="0" err="1"/>
              <a:t>topik</a:t>
            </a:r>
            <a:r>
              <a:rPr lang="en-IE" sz="1400" dirty="0"/>
              <a:t> </a:t>
            </a:r>
            <a:r>
              <a:rPr lang="en-IE" sz="1400" dirty="0" err="1"/>
              <a:t>seperti</a:t>
            </a:r>
            <a:r>
              <a:rPr lang="en-IE" sz="1400" dirty="0"/>
              <a:t> "</a:t>
            </a:r>
            <a:r>
              <a:rPr lang="en-IE" sz="1400" b="1" i="1" dirty="0" err="1"/>
              <a:t>iwan</a:t>
            </a:r>
            <a:r>
              <a:rPr lang="en-IE" sz="1400" b="1" i="1" dirty="0"/>
              <a:t>/</a:t>
            </a:r>
            <a:r>
              <a:rPr lang="en-IE" sz="1400" b="1" i="1" dirty="0" err="1"/>
              <a:t>sensorsuhu</a:t>
            </a:r>
            <a:r>
              <a:rPr lang="en-IE" sz="1400" b="1" i="1" dirty="0"/>
              <a:t>/</a:t>
            </a:r>
            <a:r>
              <a:rPr lang="en-IE" sz="1400" b="1" dirty="0"/>
              <a:t>kamar1</a:t>
            </a:r>
            <a:r>
              <a:rPr lang="en-IE" sz="1400" dirty="0"/>
              <a:t>" </a:t>
            </a:r>
            <a:r>
              <a:rPr lang="en-IE" sz="1400" dirty="0" err="1"/>
              <a:t>untuk</a:t>
            </a:r>
            <a:r>
              <a:rPr lang="en-IE" sz="1400" dirty="0"/>
              <a:t> </a:t>
            </a:r>
            <a:r>
              <a:rPr lang="en-IE" sz="1400" dirty="0" err="1"/>
              <a:t>menyampaikan</a:t>
            </a:r>
            <a:r>
              <a:rPr lang="en-IE" sz="1400" dirty="0"/>
              <a:t> data </a:t>
            </a:r>
            <a:r>
              <a:rPr lang="en-IE" sz="1400" dirty="0" err="1"/>
              <a:t>suhu</a:t>
            </a:r>
            <a:r>
              <a:rPr lang="en-IE" sz="1400" dirty="0"/>
              <a:t> </a:t>
            </a:r>
            <a:r>
              <a:rPr lang="en-IE" sz="1400" dirty="0" err="1"/>
              <a:t>dari</a:t>
            </a:r>
            <a:r>
              <a:rPr lang="en-IE" sz="1400" dirty="0"/>
              <a:t> sensor di </a:t>
            </a:r>
            <a:r>
              <a:rPr lang="en-IE" sz="1400" dirty="0" err="1"/>
              <a:t>kamar</a:t>
            </a:r>
            <a:r>
              <a:rPr lang="en-IE" sz="1400" dirty="0"/>
              <a:t> 1.</a:t>
            </a:r>
          </a:p>
          <a:p>
            <a:endParaRPr lang="en-IE" sz="1400" u="sng" dirty="0"/>
          </a:p>
          <a:p>
            <a:r>
              <a:rPr lang="en-IE" sz="1400" b="1" u="sng" dirty="0"/>
              <a:t>Payload:</a:t>
            </a:r>
            <a:endParaRPr lang="en-IE" sz="1400" u="sng" dirty="0"/>
          </a:p>
          <a:p>
            <a:r>
              <a:rPr lang="en-IE" sz="1400" b="1" i="1" dirty="0" err="1"/>
              <a:t>Definisi</a:t>
            </a:r>
            <a:r>
              <a:rPr lang="en-IE" sz="1400" b="1" i="1" dirty="0"/>
              <a:t>: </a:t>
            </a:r>
            <a:r>
              <a:rPr lang="en-IE" sz="1400" dirty="0"/>
              <a:t>Payload </a:t>
            </a:r>
            <a:r>
              <a:rPr lang="en-IE" sz="1400" dirty="0" err="1"/>
              <a:t>adalah</a:t>
            </a:r>
            <a:r>
              <a:rPr lang="en-IE" sz="1400" dirty="0"/>
              <a:t> data </a:t>
            </a:r>
            <a:r>
              <a:rPr lang="en-IE" sz="1400" dirty="0" err="1"/>
              <a:t>aktual</a:t>
            </a:r>
            <a:r>
              <a:rPr lang="en-IE" sz="1400" dirty="0"/>
              <a:t> </a:t>
            </a:r>
            <a:r>
              <a:rPr lang="en-IE" sz="1400" dirty="0" err="1"/>
              <a:t>atau</a:t>
            </a:r>
            <a:r>
              <a:rPr lang="en-IE" sz="1400" dirty="0"/>
              <a:t> </a:t>
            </a:r>
            <a:r>
              <a:rPr lang="en-IE" sz="1400" dirty="0" err="1"/>
              <a:t>informasi</a:t>
            </a:r>
            <a:r>
              <a:rPr lang="en-IE" sz="1400" dirty="0"/>
              <a:t> yang </a:t>
            </a:r>
            <a:r>
              <a:rPr lang="en-IE" sz="1400" dirty="0" err="1"/>
              <a:t>dikirimkan</a:t>
            </a:r>
            <a:r>
              <a:rPr lang="en-IE" sz="1400" dirty="0"/>
              <a:t> </a:t>
            </a:r>
            <a:r>
              <a:rPr lang="en-IE" sz="1400" dirty="0" err="1"/>
              <a:t>dalam</a:t>
            </a:r>
            <a:r>
              <a:rPr lang="en-IE" sz="1400" dirty="0"/>
              <a:t> </a:t>
            </a:r>
            <a:r>
              <a:rPr lang="en-IE" sz="1400" dirty="0" err="1"/>
              <a:t>pesan</a:t>
            </a:r>
            <a:r>
              <a:rPr lang="en-IE" sz="1400" dirty="0"/>
              <a:t> MQTT </a:t>
            </a:r>
            <a:r>
              <a:rPr lang="en-IE" sz="1400" dirty="0" err="1"/>
              <a:t>setelah</a:t>
            </a:r>
            <a:r>
              <a:rPr lang="en-IE" sz="1400" dirty="0"/>
              <a:t> </a:t>
            </a:r>
            <a:r>
              <a:rPr lang="en-IE" sz="1400" dirty="0" err="1"/>
              <a:t>topik</a:t>
            </a:r>
            <a:r>
              <a:rPr lang="en-IE" sz="1400" dirty="0"/>
              <a:t> </a:t>
            </a:r>
            <a:r>
              <a:rPr lang="en-IE" sz="1400" dirty="0" err="1"/>
              <a:t>ditentukan</a:t>
            </a:r>
            <a:r>
              <a:rPr lang="en-IE" sz="1400" dirty="0"/>
              <a:t>. </a:t>
            </a:r>
            <a:r>
              <a:rPr lang="en-IE" sz="1400" dirty="0" err="1"/>
              <a:t>Ini</a:t>
            </a:r>
            <a:r>
              <a:rPr lang="en-IE" sz="1400" dirty="0"/>
              <a:t> </a:t>
            </a:r>
            <a:r>
              <a:rPr lang="en-IE" sz="1400" dirty="0" err="1"/>
              <a:t>bisa</a:t>
            </a:r>
            <a:r>
              <a:rPr lang="en-IE" sz="1400" dirty="0"/>
              <a:t> </a:t>
            </a:r>
            <a:r>
              <a:rPr lang="en-IE" sz="1400" dirty="0" err="1"/>
              <a:t>berupa</a:t>
            </a:r>
            <a:r>
              <a:rPr lang="en-IE" sz="1400" dirty="0"/>
              <a:t> </a:t>
            </a:r>
            <a:r>
              <a:rPr lang="en-IE" sz="1400" dirty="0" err="1"/>
              <a:t>teks</a:t>
            </a:r>
            <a:r>
              <a:rPr lang="en-IE" sz="1400" dirty="0"/>
              <a:t>, </a:t>
            </a:r>
            <a:r>
              <a:rPr lang="en-IE" sz="1400" dirty="0" err="1"/>
              <a:t>angka</a:t>
            </a:r>
            <a:r>
              <a:rPr lang="en-IE" sz="1400" dirty="0"/>
              <a:t>, </a:t>
            </a:r>
            <a:r>
              <a:rPr lang="en-IE" sz="1400" dirty="0" err="1"/>
              <a:t>atau</a:t>
            </a:r>
            <a:r>
              <a:rPr lang="en-IE" sz="1400" dirty="0"/>
              <a:t> format data </a:t>
            </a:r>
            <a:r>
              <a:rPr lang="en-IE" sz="1400" dirty="0" err="1"/>
              <a:t>lainnya</a:t>
            </a:r>
            <a:r>
              <a:rPr lang="en-IE" sz="1400" dirty="0"/>
              <a:t> </a:t>
            </a:r>
            <a:r>
              <a:rPr lang="en-IE" sz="1400" dirty="0" err="1"/>
              <a:t>sesuai</a:t>
            </a:r>
            <a:r>
              <a:rPr lang="en-IE" sz="1400" dirty="0"/>
              <a:t> </a:t>
            </a:r>
            <a:r>
              <a:rPr lang="en-IE" sz="1400" dirty="0" err="1"/>
              <a:t>kebutuhan</a:t>
            </a:r>
            <a:r>
              <a:rPr lang="en-IE" sz="1400" dirty="0"/>
              <a:t> </a:t>
            </a:r>
            <a:r>
              <a:rPr lang="en-IE" sz="1400" dirty="0" err="1"/>
              <a:t>aplikasi</a:t>
            </a:r>
            <a:r>
              <a:rPr lang="en-IE" sz="1400" dirty="0"/>
              <a:t>.</a:t>
            </a:r>
          </a:p>
          <a:p>
            <a:r>
              <a:rPr lang="en-IE" sz="1400" b="1" i="1" dirty="0" err="1"/>
              <a:t>Fungsi</a:t>
            </a:r>
            <a:r>
              <a:rPr lang="en-IE" sz="1400" b="1" i="1" dirty="0"/>
              <a:t>: </a:t>
            </a:r>
            <a:r>
              <a:rPr lang="en-IE" sz="1400" dirty="0"/>
              <a:t>Payload </a:t>
            </a:r>
            <a:r>
              <a:rPr lang="en-IE" sz="1400" dirty="0" err="1"/>
              <a:t>berisi</a:t>
            </a:r>
            <a:r>
              <a:rPr lang="en-IE" sz="1400" dirty="0"/>
              <a:t> </a:t>
            </a:r>
            <a:r>
              <a:rPr lang="en-IE" sz="1400" dirty="0" err="1"/>
              <a:t>informasi</a:t>
            </a:r>
            <a:r>
              <a:rPr lang="en-IE" sz="1400" dirty="0"/>
              <a:t> yang </a:t>
            </a:r>
            <a:r>
              <a:rPr lang="en-IE" sz="1400" dirty="0" err="1"/>
              <a:t>ingin</a:t>
            </a:r>
            <a:r>
              <a:rPr lang="en-IE" sz="1400" dirty="0"/>
              <a:t> </a:t>
            </a:r>
            <a:r>
              <a:rPr lang="en-IE" sz="1400" dirty="0" err="1"/>
              <a:t>dikomunikasikan</a:t>
            </a:r>
            <a:r>
              <a:rPr lang="en-IE" sz="1400" dirty="0"/>
              <a:t> </a:t>
            </a:r>
            <a:r>
              <a:rPr lang="en-IE" sz="1400" dirty="0" err="1"/>
              <a:t>antar</a:t>
            </a:r>
            <a:r>
              <a:rPr lang="en-IE" sz="1400" dirty="0"/>
              <a:t> </a:t>
            </a:r>
            <a:r>
              <a:rPr lang="en-IE" sz="1400" dirty="0" err="1"/>
              <a:t>perangkat</a:t>
            </a:r>
            <a:r>
              <a:rPr lang="en-IE" sz="1400" dirty="0"/>
              <a:t>. </a:t>
            </a:r>
            <a:r>
              <a:rPr lang="en-IE" sz="1400" dirty="0" err="1"/>
              <a:t>Misalnya</a:t>
            </a:r>
            <a:r>
              <a:rPr lang="en-IE" sz="1400" dirty="0"/>
              <a:t>, </a:t>
            </a:r>
            <a:r>
              <a:rPr lang="en-IE" sz="1400" dirty="0" err="1"/>
              <a:t>dalam</a:t>
            </a:r>
            <a:r>
              <a:rPr lang="en-IE" sz="1400" dirty="0"/>
              <a:t> </a:t>
            </a:r>
            <a:r>
              <a:rPr lang="en-IE" sz="1400" dirty="0" err="1"/>
              <a:t>pesan</a:t>
            </a:r>
            <a:r>
              <a:rPr lang="en-IE" sz="1400" dirty="0"/>
              <a:t> yang </a:t>
            </a:r>
            <a:r>
              <a:rPr lang="en-IE" sz="1400" dirty="0" err="1"/>
              <a:t>membahas</a:t>
            </a:r>
            <a:r>
              <a:rPr lang="en-IE" sz="1400" dirty="0"/>
              <a:t> </a:t>
            </a:r>
            <a:r>
              <a:rPr lang="en-IE" sz="1400" dirty="0" err="1"/>
              <a:t>suhu</a:t>
            </a:r>
            <a:r>
              <a:rPr lang="en-IE" sz="1400" dirty="0"/>
              <a:t> di </a:t>
            </a:r>
            <a:r>
              <a:rPr lang="en-IE" sz="1400" dirty="0" err="1"/>
              <a:t>kamar</a:t>
            </a:r>
            <a:r>
              <a:rPr lang="en-IE" sz="1400" dirty="0"/>
              <a:t> 1, payload </a:t>
            </a:r>
            <a:r>
              <a:rPr lang="en-IE" sz="1400" dirty="0" err="1"/>
              <a:t>mungkin</a:t>
            </a:r>
            <a:r>
              <a:rPr lang="en-IE" sz="1400" dirty="0"/>
              <a:t> </a:t>
            </a:r>
            <a:r>
              <a:rPr lang="en-IE" sz="1400" dirty="0" err="1"/>
              <a:t>berisi</a:t>
            </a:r>
            <a:r>
              <a:rPr lang="en-IE" sz="1400" dirty="0"/>
              <a:t> </a:t>
            </a:r>
            <a:r>
              <a:rPr lang="en-IE" sz="1400" dirty="0" err="1"/>
              <a:t>nilai</a:t>
            </a:r>
            <a:r>
              <a:rPr lang="en-IE" sz="1400" dirty="0"/>
              <a:t> </a:t>
            </a:r>
            <a:r>
              <a:rPr lang="en-IE" sz="1400" dirty="0" err="1"/>
              <a:t>suhu</a:t>
            </a:r>
            <a:r>
              <a:rPr lang="en-IE" sz="1400" dirty="0"/>
              <a:t> </a:t>
            </a:r>
            <a:r>
              <a:rPr lang="en-IE" sz="1400" dirty="0" err="1"/>
              <a:t>aktual</a:t>
            </a:r>
            <a:r>
              <a:rPr lang="en-IE" sz="1400" dirty="0"/>
              <a:t>.</a:t>
            </a:r>
          </a:p>
          <a:p>
            <a:endParaRPr lang="en-IE" sz="1400" dirty="0"/>
          </a:p>
          <a:p>
            <a:r>
              <a:rPr lang="en-IE" sz="1400" b="1" i="1" u="sng" dirty="0" err="1"/>
              <a:t>Contoh</a:t>
            </a:r>
            <a:r>
              <a:rPr lang="en-IE" sz="1400" b="1" i="1" u="sng" dirty="0"/>
              <a:t> </a:t>
            </a:r>
            <a:r>
              <a:rPr lang="en-IE" sz="1400" b="1" i="1" u="sng" dirty="0" err="1"/>
              <a:t>Pesan</a:t>
            </a:r>
            <a:r>
              <a:rPr lang="en-IE" sz="1400" b="1" i="1" u="sng" dirty="0"/>
              <a:t> MQTT:</a:t>
            </a:r>
          </a:p>
          <a:p>
            <a:endParaRPr lang="en-IE" sz="1400" b="1" i="1" u="sng" dirty="0"/>
          </a:p>
          <a:p>
            <a:r>
              <a:rPr lang="en-IE" sz="1400" b="1" dirty="0"/>
              <a:t>Topic	: </a:t>
            </a:r>
            <a:r>
              <a:rPr lang="en-IE" sz="1400" b="1" i="1" dirty="0" err="1"/>
              <a:t>iwan</a:t>
            </a:r>
            <a:r>
              <a:rPr lang="en-IE" sz="1400" b="1" i="1" dirty="0"/>
              <a:t>/</a:t>
            </a:r>
            <a:r>
              <a:rPr lang="en-IE" sz="1400" b="1" i="1" dirty="0" err="1"/>
              <a:t>sensorsuhu</a:t>
            </a:r>
            <a:r>
              <a:rPr lang="en-IE" sz="1400" b="1" i="1" dirty="0"/>
              <a:t>/</a:t>
            </a:r>
            <a:r>
              <a:rPr lang="en-IE" sz="1400" b="1" dirty="0"/>
              <a:t>kamar1</a:t>
            </a:r>
            <a:endParaRPr lang="en-IE" sz="1400" b="1" i="1" dirty="0"/>
          </a:p>
          <a:p>
            <a:r>
              <a:rPr lang="en-IE" sz="1400" b="1" dirty="0"/>
              <a:t>Payload	: 25.5</a:t>
            </a:r>
          </a:p>
          <a:p>
            <a:endParaRPr lang="en-IE" sz="1400" b="1" dirty="0"/>
          </a:p>
          <a:p>
            <a:r>
              <a:rPr lang="en-IE" sz="1400" dirty="0" err="1"/>
              <a:t>Dalam</a:t>
            </a:r>
            <a:r>
              <a:rPr lang="en-IE" sz="1400" dirty="0"/>
              <a:t> </a:t>
            </a:r>
            <a:r>
              <a:rPr lang="en-IE" sz="1400" dirty="0" err="1"/>
              <a:t>contoh</a:t>
            </a:r>
            <a:r>
              <a:rPr lang="en-IE" sz="1400" dirty="0"/>
              <a:t> </a:t>
            </a:r>
            <a:r>
              <a:rPr lang="en-IE" sz="1400" dirty="0" err="1"/>
              <a:t>ini</a:t>
            </a:r>
            <a:r>
              <a:rPr lang="en-IE" sz="1400" dirty="0"/>
              <a:t>, </a:t>
            </a:r>
            <a:r>
              <a:rPr lang="en-IE" sz="1400" b="1" dirty="0"/>
              <a:t>"</a:t>
            </a:r>
            <a:r>
              <a:rPr lang="en-IE" sz="1400" b="1" i="1" dirty="0"/>
              <a:t> </a:t>
            </a:r>
            <a:r>
              <a:rPr lang="en-IE" sz="1400" b="1" i="1" dirty="0" err="1"/>
              <a:t>iwan</a:t>
            </a:r>
            <a:r>
              <a:rPr lang="en-IE" sz="1400" b="1" i="1" dirty="0"/>
              <a:t>/</a:t>
            </a:r>
            <a:r>
              <a:rPr lang="en-IE" sz="1400" b="1" i="1" dirty="0" err="1"/>
              <a:t>sensorsuhu</a:t>
            </a:r>
            <a:r>
              <a:rPr lang="en-IE" sz="1400" b="1" i="1" dirty="0"/>
              <a:t>/</a:t>
            </a:r>
            <a:r>
              <a:rPr lang="en-IE" sz="1400" b="1" dirty="0"/>
              <a:t>kamar1 " </a:t>
            </a:r>
            <a:r>
              <a:rPr lang="en-IE" sz="1400" dirty="0" err="1"/>
              <a:t>adalah</a:t>
            </a:r>
            <a:r>
              <a:rPr lang="en-IE" sz="1400" dirty="0"/>
              <a:t> </a:t>
            </a:r>
            <a:r>
              <a:rPr lang="en-IE" sz="1400" b="1" dirty="0" err="1"/>
              <a:t>topik</a:t>
            </a:r>
            <a:r>
              <a:rPr lang="en-IE" sz="1400" dirty="0"/>
              <a:t> yang </a:t>
            </a:r>
            <a:r>
              <a:rPr lang="en-IE" sz="1400" dirty="0" err="1"/>
              <a:t>memberi</a:t>
            </a:r>
            <a:r>
              <a:rPr lang="en-IE" sz="1400" dirty="0"/>
              <a:t> </a:t>
            </a:r>
            <a:r>
              <a:rPr lang="en-IE" sz="1400" dirty="0" err="1"/>
              <a:t>tahu</a:t>
            </a:r>
            <a:r>
              <a:rPr lang="en-IE" sz="1400" dirty="0"/>
              <a:t> </a:t>
            </a:r>
            <a:r>
              <a:rPr lang="en-IE" sz="1400" dirty="0" err="1"/>
              <a:t>penerima</a:t>
            </a:r>
            <a:r>
              <a:rPr lang="en-IE" sz="1400" dirty="0"/>
              <a:t> </a:t>
            </a:r>
            <a:r>
              <a:rPr lang="en-IE" sz="1400" dirty="0" err="1"/>
              <a:t>bahwa</a:t>
            </a:r>
            <a:r>
              <a:rPr lang="en-IE" sz="1400" dirty="0"/>
              <a:t> </a:t>
            </a:r>
            <a:r>
              <a:rPr lang="en-IE" sz="1400" dirty="0" err="1"/>
              <a:t>pesan</a:t>
            </a:r>
            <a:r>
              <a:rPr lang="en-IE" sz="1400" dirty="0"/>
              <a:t> </a:t>
            </a:r>
            <a:r>
              <a:rPr lang="en-IE" sz="1400" dirty="0" err="1"/>
              <a:t>berisi</a:t>
            </a:r>
            <a:r>
              <a:rPr lang="en-IE" sz="1400" dirty="0"/>
              <a:t> data </a:t>
            </a:r>
            <a:r>
              <a:rPr lang="en-IE" sz="1400" dirty="0" err="1"/>
              <a:t>suhu</a:t>
            </a:r>
            <a:r>
              <a:rPr lang="en-IE" sz="1400" dirty="0"/>
              <a:t> di </a:t>
            </a:r>
            <a:r>
              <a:rPr lang="en-IE" sz="1400" dirty="0" err="1"/>
              <a:t>kamar</a:t>
            </a:r>
            <a:r>
              <a:rPr lang="en-IE" sz="1400" dirty="0"/>
              <a:t> 1, </a:t>
            </a:r>
            <a:r>
              <a:rPr lang="en-IE" sz="1400" dirty="0" err="1"/>
              <a:t>sementara</a:t>
            </a:r>
            <a:r>
              <a:rPr lang="en-IE" sz="1400" dirty="0"/>
              <a:t> </a:t>
            </a:r>
            <a:r>
              <a:rPr lang="en-IE" sz="1400" b="1" i="1" dirty="0"/>
              <a:t>"25.5" </a:t>
            </a:r>
            <a:r>
              <a:rPr lang="en-IE" sz="1400" dirty="0" err="1"/>
              <a:t>adalah</a:t>
            </a:r>
            <a:r>
              <a:rPr lang="en-IE" sz="1400" dirty="0"/>
              <a:t> </a:t>
            </a:r>
            <a:r>
              <a:rPr lang="en-IE" sz="1400" b="1" dirty="0"/>
              <a:t>payload</a:t>
            </a:r>
            <a:r>
              <a:rPr lang="en-IE" sz="1400" dirty="0"/>
              <a:t> yang </a:t>
            </a:r>
            <a:r>
              <a:rPr lang="en-IE" sz="1400" dirty="0" err="1"/>
              <a:t>merupakan</a:t>
            </a:r>
            <a:r>
              <a:rPr lang="en-IE" sz="1400" dirty="0"/>
              <a:t> </a:t>
            </a:r>
            <a:r>
              <a:rPr lang="en-IE" sz="1400" dirty="0" err="1"/>
              <a:t>nilai</a:t>
            </a:r>
            <a:r>
              <a:rPr lang="en-IE" sz="1400" dirty="0"/>
              <a:t> </a:t>
            </a:r>
            <a:r>
              <a:rPr lang="en-IE" sz="1400" dirty="0" err="1"/>
              <a:t>suhu</a:t>
            </a:r>
            <a:r>
              <a:rPr lang="en-IE" sz="1400" dirty="0"/>
              <a:t> </a:t>
            </a:r>
            <a:r>
              <a:rPr lang="en-IE" sz="1400" dirty="0" err="1"/>
              <a:t>aktual</a:t>
            </a:r>
            <a:r>
              <a:rPr lang="en-IE" sz="1400" dirty="0"/>
              <a:t> yang </a:t>
            </a:r>
            <a:r>
              <a:rPr lang="en-IE" sz="1400" dirty="0" err="1"/>
              <a:t>dikirim</a:t>
            </a:r>
            <a:r>
              <a:rPr lang="en-IE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9374992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CC1CC-B676-468C-BD37-D699C7301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MQTT </a:t>
            </a:r>
            <a:r>
              <a:rPr lang="id-ID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Publish dan Subscribe</a:t>
            </a:r>
            <a:endParaRPr lang="en-I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A1DF14-5AB9-433C-8A4E-213945984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606" y="6608747"/>
            <a:ext cx="464810" cy="464810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4" name="Rectangle 13">
            <a:hlinkClick r:id="rId3"/>
            <a:extLst>
              <a:ext uri="{FF2B5EF4-FFF2-40B4-BE49-F238E27FC236}">
                <a16:creationId xmlns:a16="http://schemas.microsoft.com/office/drawing/2014/main" id="{533D05B0-A6A9-476B-B84D-72CC02D6DEB6}"/>
              </a:ext>
            </a:extLst>
          </p:cNvPr>
          <p:cNvSpPr/>
          <p:nvPr/>
        </p:nvSpPr>
        <p:spPr>
          <a:xfrm>
            <a:off x="356781" y="5256608"/>
            <a:ext cx="6372881" cy="8474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MQTT BROKER</a:t>
            </a:r>
            <a:endParaRPr lang="en-IE" dirty="0"/>
          </a:p>
          <a:p>
            <a:pPr algn="ctr"/>
            <a:r>
              <a:rPr lang="en-US" dirty="0"/>
              <a:t>https://www.hivemq.com/mqtt/public-mqtt-broker/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5487B2-09B2-4C91-9ED4-BF725F9E6F04}"/>
              </a:ext>
            </a:extLst>
          </p:cNvPr>
          <p:cNvGrpSpPr/>
          <p:nvPr/>
        </p:nvGrpSpPr>
        <p:grpSpPr>
          <a:xfrm>
            <a:off x="104067" y="1763107"/>
            <a:ext cx="6545179" cy="3234238"/>
            <a:chOff x="184484" y="1490504"/>
            <a:chExt cx="4820653" cy="2382080"/>
          </a:xfrm>
        </p:grpSpPr>
        <p:pic>
          <p:nvPicPr>
            <p:cNvPr id="17410" name="Picture 2" descr="ESP32 MQTT Client Publish and Subscribe using ESP-IDF">
              <a:extLst>
                <a:ext uri="{FF2B5EF4-FFF2-40B4-BE49-F238E27FC236}">
                  <a16:creationId xmlns:a16="http://schemas.microsoft.com/office/drawing/2014/main" id="{CBC8FC8F-BDB7-4D57-90C4-152699E713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484" y="1490504"/>
              <a:ext cx="4820653" cy="2382080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14" name="Picture 6" descr="Enterprise MQTT Broker from HiveMQ | INS3">
              <a:extLst>
                <a:ext uri="{FF2B5EF4-FFF2-40B4-BE49-F238E27FC236}">
                  <a16:creationId xmlns:a16="http://schemas.microsoft.com/office/drawing/2014/main" id="{6446CA62-8769-4F3F-A76C-E4A847D19D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316" y="1785406"/>
              <a:ext cx="1595619" cy="949773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A3298BC-DAA9-42F6-BA13-A53F932C8D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5536" y="1774761"/>
            <a:ext cx="5326464" cy="444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9903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CC1CC-B676-468C-BD37-D699C7301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MQTT </a:t>
            </a:r>
            <a:r>
              <a:rPr lang="id-ID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Publish dan Subscribe</a:t>
            </a:r>
            <a:endParaRPr lang="en-I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A1DF14-5AB9-433C-8A4E-213945984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606" y="6608747"/>
            <a:ext cx="464810" cy="464810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3298BC-DAA9-42F6-BA13-A53F932C8D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11"/>
          <a:stretch/>
        </p:blipFill>
        <p:spPr>
          <a:xfrm>
            <a:off x="88230" y="1113402"/>
            <a:ext cx="3264570" cy="565585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192F638-757D-4C32-B04A-7368F23C4134}"/>
              </a:ext>
            </a:extLst>
          </p:cNvPr>
          <p:cNvSpPr/>
          <p:nvPr/>
        </p:nvSpPr>
        <p:spPr>
          <a:xfrm>
            <a:off x="8935248" y="1391007"/>
            <a:ext cx="3168522" cy="503385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u="sng" dirty="0"/>
              <a:t>Note:</a:t>
            </a:r>
          </a:p>
          <a:p>
            <a:endParaRPr lang="en-US" b="1" u="sng" dirty="0"/>
          </a:p>
          <a:p>
            <a:r>
              <a:rPr lang="en-US" dirty="0"/>
              <a:t>-Install Library </a:t>
            </a:r>
            <a:r>
              <a:rPr lang="en-US" b="1" dirty="0" err="1"/>
              <a:t>MQTT.h</a:t>
            </a:r>
            <a:endParaRPr lang="en-US" b="1" dirty="0"/>
          </a:p>
          <a:p>
            <a:endParaRPr lang="en-US" b="1" dirty="0"/>
          </a:p>
          <a:p>
            <a:r>
              <a:rPr lang="en-US" dirty="0"/>
              <a:t>-</a:t>
            </a:r>
            <a:r>
              <a:rPr lang="en-US" dirty="0" err="1"/>
              <a:t>Sesuaikan</a:t>
            </a:r>
            <a:r>
              <a:rPr lang="en-US" dirty="0"/>
              <a:t> WIFI SSID dan Password.</a:t>
            </a:r>
          </a:p>
          <a:p>
            <a:endParaRPr lang="en-US" dirty="0"/>
          </a:p>
          <a:p>
            <a:r>
              <a:rPr lang="en-US" b="1" i="1" dirty="0"/>
              <a:t>-</a:t>
            </a:r>
            <a:r>
              <a:rPr lang="en-US" b="1" i="1" dirty="0" err="1"/>
              <a:t>Client_id</a:t>
            </a:r>
            <a:r>
              <a:rPr lang="en-US" b="1" i="1" dirty="0"/>
              <a:t> </a:t>
            </a:r>
            <a:r>
              <a:rPr lang="en-US" dirty="0"/>
              <a:t>Harus </a:t>
            </a:r>
            <a:r>
              <a:rPr lang="en-US" b="1" dirty="0"/>
              <a:t>Unix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boleh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orang lain </a:t>
            </a:r>
            <a:r>
              <a:rPr lang="en-US" dirty="0" err="1"/>
              <a:t>atau</a:t>
            </a:r>
            <a:r>
              <a:rPr lang="en-US" dirty="0"/>
              <a:t> Device lain.</a:t>
            </a:r>
          </a:p>
          <a:p>
            <a:endParaRPr lang="en-US" dirty="0"/>
          </a:p>
          <a:p>
            <a:r>
              <a:rPr lang="en-US" b="1" dirty="0"/>
              <a:t>-</a:t>
            </a:r>
            <a:r>
              <a:rPr lang="en-US" b="1" i="1" dirty="0"/>
              <a:t>Topic</a:t>
            </a:r>
            <a:r>
              <a:rPr lang="en-US" dirty="0"/>
              <a:t> Juga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b="1" dirty="0"/>
              <a:t>Unix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boleh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orang lain </a:t>
            </a:r>
            <a:r>
              <a:rPr lang="en-US" dirty="0" err="1"/>
              <a:t>atau</a:t>
            </a:r>
            <a:r>
              <a:rPr lang="en-US" dirty="0"/>
              <a:t> Device lain.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BBB225-DB49-45A1-A2E1-C3F445BE4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383" y="774031"/>
            <a:ext cx="5056465" cy="609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00037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4BE5483-3433-4153-A54C-781652B7B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14" y="1092618"/>
            <a:ext cx="8235715" cy="45698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1CC1CC-B676-468C-BD37-D699C7301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Logika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Control Device ESP32</a:t>
            </a:r>
            <a:endParaRPr lang="en-I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A1DF14-5AB9-433C-8A4E-213945984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606" y="6608747"/>
            <a:ext cx="464810" cy="464810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192F638-757D-4C32-B04A-7368F23C4134}"/>
              </a:ext>
            </a:extLst>
          </p:cNvPr>
          <p:cNvSpPr/>
          <p:nvPr/>
        </p:nvSpPr>
        <p:spPr>
          <a:xfrm>
            <a:off x="126055" y="5904185"/>
            <a:ext cx="11336029" cy="7045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u="sng" dirty="0"/>
              <a:t>Note:</a:t>
            </a:r>
          </a:p>
          <a:p>
            <a:r>
              <a:rPr lang="en-US" dirty="0"/>
              <a:t>-</a:t>
            </a:r>
            <a:r>
              <a:rPr lang="en-US" b="1" dirty="0"/>
              <a:t>Topic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b="1" dirty="0"/>
              <a:t>Subscribe</a:t>
            </a:r>
            <a:r>
              <a:rPr lang="en-US" dirty="0"/>
              <a:t> Harus </a:t>
            </a:r>
            <a:r>
              <a:rPr lang="en-US" b="1" dirty="0"/>
              <a:t>Unix</a:t>
            </a:r>
            <a:r>
              <a:rPr lang="en-US" dirty="0"/>
              <a:t> dan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boleh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orang lain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268C3D-1AD2-4F61-A046-46D17AF234D4}"/>
              </a:ext>
            </a:extLst>
          </p:cNvPr>
          <p:cNvSpPr/>
          <p:nvPr/>
        </p:nvSpPr>
        <p:spPr>
          <a:xfrm>
            <a:off x="600471" y="1762237"/>
            <a:ext cx="5662864" cy="3458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59A742-2E6A-4C8F-95BD-CCCD9402FC91}"/>
              </a:ext>
            </a:extLst>
          </p:cNvPr>
          <p:cNvSpPr/>
          <p:nvPr/>
        </p:nvSpPr>
        <p:spPr>
          <a:xfrm>
            <a:off x="2262352" y="3331236"/>
            <a:ext cx="2846506" cy="285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27CF85-52DC-4620-9E49-26E691DDD5C4}"/>
              </a:ext>
            </a:extLst>
          </p:cNvPr>
          <p:cNvSpPr/>
          <p:nvPr/>
        </p:nvSpPr>
        <p:spPr>
          <a:xfrm>
            <a:off x="6645166" y="3357060"/>
            <a:ext cx="622738" cy="28504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183B3A2-E6AD-4C30-8E09-9AB812B5D4E6}"/>
              </a:ext>
            </a:extLst>
          </p:cNvPr>
          <p:cNvGrpSpPr/>
          <p:nvPr/>
        </p:nvGrpSpPr>
        <p:grpSpPr>
          <a:xfrm>
            <a:off x="8903922" y="2116915"/>
            <a:ext cx="1006643" cy="536013"/>
            <a:chOff x="9970169" y="3149699"/>
            <a:chExt cx="729915" cy="285048"/>
          </a:xfrm>
        </p:grpSpPr>
        <p:sp>
          <p:nvSpPr>
            <p:cNvPr id="15" name="Callout: Line 14">
              <a:extLst>
                <a:ext uri="{FF2B5EF4-FFF2-40B4-BE49-F238E27FC236}">
                  <a16:creationId xmlns:a16="http://schemas.microsoft.com/office/drawing/2014/main" id="{AB3156EB-5FBC-458E-A940-06E53F8A096B}"/>
                </a:ext>
              </a:extLst>
            </p:cNvPr>
            <p:cNvSpPr/>
            <p:nvPr/>
          </p:nvSpPr>
          <p:spPr>
            <a:xfrm>
              <a:off x="9970169" y="3149699"/>
              <a:ext cx="729915" cy="285048"/>
            </a:xfrm>
            <a:prstGeom prst="borderCallout1">
              <a:avLst>
                <a:gd name="adj1" fmla="val 44075"/>
                <a:gd name="adj2" fmla="val -1740"/>
                <a:gd name="adj3" fmla="val 230888"/>
                <a:gd name="adj4" fmla="val -377306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E549462-8043-44B3-AD01-83CB9AC25455}"/>
                </a:ext>
              </a:extLst>
            </p:cNvPr>
            <p:cNvSpPr/>
            <p:nvPr/>
          </p:nvSpPr>
          <p:spPr>
            <a:xfrm>
              <a:off x="9970169" y="3149699"/>
              <a:ext cx="729915" cy="2793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Topic</a:t>
              </a:r>
              <a:endParaRPr lang="en-IE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4D2A2F2-25D9-4E75-8834-F17E0494E0F5}"/>
              </a:ext>
            </a:extLst>
          </p:cNvPr>
          <p:cNvGrpSpPr/>
          <p:nvPr/>
        </p:nvGrpSpPr>
        <p:grpSpPr>
          <a:xfrm>
            <a:off x="8949421" y="4036095"/>
            <a:ext cx="1006643" cy="564545"/>
            <a:chOff x="9970169" y="3149699"/>
            <a:chExt cx="729915" cy="285048"/>
          </a:xfrm>
        </p:grpSpPr>
        <p:sp>
          <p:nvSpPr>
            <p:cNvPr id="19" name="Callout: Line 18">
              <a:extLst>
                <a:ext uri="{FF2B5EF4-FFF2-40B4-BE49-F238E27FC236}">
                  <a16:creationId xmlns:a16="http://schemas.microsoft.com/office/drawing/2014/main" id="{F0B50FD1-91CE-4DB5-A851-71DE9A303316}"/>
                </a:ext>
              </a:extLst>
            </p:cNvPr>
            <p:cNvSpPr/>
            <p:nvPr/>
          </p:nvSpPr>
          <p:spPr>
            <a:xfrm>
              <a:off x="9970169" y="3149699"/>
              <a:ext cx="729915" cy="285048"/>
            </a:xfrm>
            <a:prstGeom prst="borderCallout1">
              <a:avLst>
                <a:gd name="adj1" fmla="val 30006"/>
                <a:gd name="adj2" fmla="val 432"/>
                <a:gd name="adj3" fmla="val -70128"/>
                <a:gd name="adj4" fmla="val -167592"/>
              </a:avLst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803ECF7-381A-469F-8E05-2F512B6BB9F6}"/>
                </a:ext>
              </a:extLst>
            </p:cNvPr>
            <p:cNvSpPr/>
            <p:nvPr/>
          </p:nvSpPr>
          <p:spPr>
            <a:xfrm>
              <a:off x="9970169" y="3149699"/>
              <a:ext cx="729915" cy="2793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Payload</a:t>
              </a:r>
              <a:endParaRPr lang="en-IE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933596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A480A17-B33A-4E1E-B9C3-7E3069563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68581"/>
            <a:ext cx="12192000" cy="6835563"/>
          </a:xfrm>
          <a:prstGeom prst="rect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1" spc="-20" dirty="0">
              <a:solidFill>
                <a:srgbClr val="FFFFFF"/>
              </a:solidFill>
              <a:latin typeface="Segoe U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68303-910C-4FAB-80C5-C98049763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48" y="475602"/>
            <a:ext cx="2670951" cy="26294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236E57A-75E6-4A4B-89CC-6F587EACD1FB}"/>
              </a:ext>
            </a:extLst>
          </p:cNvPr>
          <p:cNvSpPr txBox="1"/>
          <p:nvPr/>
        </p:nvSpPr>
        <p:spPr>
          <a:xfrm>
            <a:off x="3051877" y="268173"/>
            <a:ext cx="4358021" cy="291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Iwan Muttaqin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08988541995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spc="-20" dirty="0">
                <a:solidFill>
                  <a:srgbClr val="FFFFFF"/>
                </a:solidFill>
                <a:latin typeface="Segoe UI"/>
                <a:hlinkClick r:id="rId4"/>
              </a:rPr>
              <a:t>iwancilibur@gmail.com</a:t>
            </a:r>
            <a:endParaRPr lang="en-US" sz="2400" spc="-20" dirty="0">
              <a:solidFill>
                <a:srgbClr val="FFFFFF"/>
              </a:solidFill>
              <a:latin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i="0" u="none" strike="noStrike" kern="1200" cap="none" spc="-2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spc="-20" dirty="0">
                <a:solidFill>
                  <a:srgbClr val="FFFFFF"/>
                </a:solidFill>
                <a:latin typeface="Segoe UI"/>
              </a:rPr>
              <a:t>Community: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spc="-20" dirty="0">
                <a:solidFill>
                  <a:srgbClr val="FFFFFF"/>
                </a:solidFill>
                <a:latin typeface="Segoe UI"/>
              </a:rPr>
              <a:t>-Interactive Robotics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spc="-20" dirty="0">
                <a:solidFill>
                  <a:srgbClr val="FFFFFF"/>
                </a:solidFill>
                <a:latin typeface="Segoe UI"/>
              </a:rPr>
              <a:t>-AREI (</a:t>
            </a:r>
            <a:r>
              <a:rPr lang="en-US" sz="2400" spc="-20" dirty="0" err="1">
                <a:solidFill>
                  <a:srgbClr val="FFFFFF"/>
                </a:solidFill>
                <a:latin typeface="Segoe UI"/>
              </a:rPr>
              <a:t>Asosiasi</a:t>
            </a:r>
            <a:r>
              <a:rPr lang="en-US" sz="2400" spc="-20" dirty="0">
                <a:solidFill>
                  <a:srgbClr val="FFFFFF"/>
                </a:solidFill>
                <a:latin typeface="Segoe UI"/>
              </a:rPr>
              <a:t> Robotics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spc="-20" dirty="0">
                <a:solidFill>
                  <a:srgbClr val="FFFFFF"/>
                </a:solidFill>
                <a:latin typeface="Segoe UI"/>
              </a:rPr>
              <a:t>  Education Indonesia)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spc="-20" dirty="0">
                <a:solidFill>
                  <a:srgbClr val="FFFFFF"/>
                </a:solidFill>
                <a:latin typeface="Segoe UI"/>
              </a:rPr>
              <a:t>-</a:t>
            </a:r>
            <a:r>
              <a:rPr lang="en-US" sz="2400" spc="-20" dirty="0" err="1">
                <a:solidFill>
                  <a:srgbClr val="FFFFFF"/>
                </a:solidFill>
                <a:latin typeface="Segoe UI"/>
              </a:rPr>
              <a:t>BuitenZorg</a:t>
            </a:r>
            <a:r>
              <a:rPr lang="en-US" sz="2400" spc="-20" dirty="0">
                <a:solidFill>
                  <a:srgbClr val="FFFFFF"/>
                </a:solidFill>
                <a:latin typeface="Segoe UI"/>
              </a:rPr>
              <a:t> Makers Club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0FF9C9-2632-4880-8B8B-F61FDB372E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3" t="36608" r="5920" b="18948"/>
          <a:stretch/>
        </p:blipFill>
        <p:spPr>
          <a:xfrm>
            <a:off x="9123715" y="3194554"/>
            <a:ext cx="2770555" cy="26294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FEAAA85-E221-4B9D-8139-6EB5F4F19A6F}"/>
              </a:ext>
            </a:extLst>
          </p:cNvPr>
          <p:cNvSpPr txBox="1"/>
          <p:nvPr/>
        </p:nvSpPr>
        <p:spPr>
          <a:xfrm>
            <a:off x="7530076" y="627899"/>
            <a:ext cx="4039953" cy="103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Social :</a:t>
            </a:r>
          </a:p>
          <a:p>
            <a:pPr>
              <a:lnSpc>
                <a:spcPct val="85000"/>
              </a:lnSpc>
              <a:defRPr/>
            </a:pPr>
            <a:r>
              <a:rPr lang="en-US" sz="2400" i="1" spc="-20" dirty="0">
                <a:solidFill>
                  <a:srgbClr val="FFFFFF"/>
                </a:solidFill>
                <a:latin typeface="Segoe UI"/>
              </a:rPr>
              <a:t>IG/TW/FB /</a:t>
            </a:r>
            <a:r>
              <a:rPr lang="en-US" sz="2400" i="1" spc="-20" dirty="0" err="1">
                <a:solidFill>
                  <a:srgbClr val="FFFFFF"/>
                </a:solidFill>
                <a:latin typeface="Segoe UI"/>
              </a:rPr>
              <a:t>Github</a:t>
            </a:r>
            <a:r>
              <a:rPr lang="en-US" sz="2400" i="1" spc="-20" dirty="0">
                <a:solidFill>
                  <a:srgbClr val="FFFFFF"/>
                </a:solidFill>
                <a:latin typeface="Segoe UI"/>
              </a:rPr>
              <a:t>/</a:t>
            </a:r>
            <a:r>
              <a:rPr lang="en-US" sz="2400" i="1" spc="-20" dirty="0" err="1">
                <a:solidFill>
                  <a:srgbClr val="FFFFFF"/>
                </a:solidFill>
                <a:latin typeface="Segoe UI"/>
              </a:rPr>
              <a:t>Linkedin</a:t>
            </a:r>
            <a:r>
              <a:rPr lang="en-US" sz="2400" i="1" spc="-20" dirty="0">
                <a:solidFill>
                  <a:srgbClr val="FFFFFF"/>
                </a:solidFill>
                <a:latin typeface="Segoe UI"/>
              </a:rPr>
              <a:t>:</a:t>
            </a:r>
          </a:p>
          <a:p>
            <a:pPr>
              <a:lnSpc>
                <a:spcPct val="85000"/>
              </a:lnSpc>
              <a:defRPr/>
            </a:pPr>
            <a:r>
              <a:rPr lang="en-US" sz="2400" i="1" spc="-20" dirty="0">
                <a:solidFill>
                  <a:srgbClr val="FFFFFF"/>
                </a:solidFill>
                <a:latin typeface="Segoe UI"/>
              </a:rPr>
              <a:t>@iwancilibur</a:t>
            </a:r>
            <a:endParaRPr kumimoji="0" lang="en-US" sz="2400" i="1" u="none" strike="noStrike" kern="1200" cap="none" spc="-2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0107D8-E31F-45B3-8932-B35A56537E77}"/>
              </a:ext>
            </a:extLst>
          </p:cNvPr>
          <p:cNvSpPr txBox="1"/>
          <p:nvPr/>
        </p:nvSpPr>
        <p:spPr>
          <a:xfrm>
            <a:off x="320580" y="3194554"/>
            <a:ext cx="3068286" cy="327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spc="-20" dirty="0">
                <a:solidFill>
                  <a:srgbClr val="FFFFFF"/>
                </a:solidFill>
                <a:latin typeface="Segoe UI"/>
              </a:rPr>
              <a:t>Founder at inteknus.asia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AB523E-D41A-4A71-B256-FBC04BBD1235}"/>
              </a:ext>
            </a:extLst>
          </p:cNvPr>
          <p:cNvSpPr txBox="1"/>
          <p:nvPr/>
        </p:nvSpPr>
        <p:spPr>
          <a:xfrm>
            <a:off x="8671309" y="6033965"/>
            <a:ext cx="3675365" cy="327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spc="-20" dirty="0" err="1">
                <a:solidFill>
                  <a:srgbClr val="FFFFFF"/>
                </a:solidFill>
                <a:latin typeface="Segoe UI"/>
              </a:rPr>
              <a:t>Trainner</a:t>
            </a:r>
            <a:r>
              <a:rPr lang="en-US" b="1" spc="-20" dirty="0">
                <a:solidFill>
                  <a:srgbClr val="FFFFFF"/>
                </a:solidFill>
                <a:latin typeface="Segoe UI"/>
              </a:rPr>
              <a:t> at Interactive Robotics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11BCF3-2E7A-40A8-B435-6BBE620CA7A8}"/>
              </a:ext>
            </a:extLst>
          </p:cNvPr>
          <p:cNvSpPr txBox="1"/>
          <p:nvPr/>
        </p:nvSpPr>
        <p:spPr>
          <a:xfrm>
            <a:off x="353359" y="4248772"/>
            <a:ext cx="4039953" cy="103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Gaza Haikal </a:t>
            </a:r>
            <a:r>
              <a:rPr kumimoji="0" lang="en-US" sz="2400" b="1" i="0" u="none" strike="noStrike" kern="1200" cap="none" spc="-2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Adzandani</a:t>
            </a:r>
            <a:endParaRPr kumimoji="0" lang="en-US" sz="2400" b="1" i="0" u="none" strike="noStrike" kern="1200" cap="none" spc="-2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089515958020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spc="-20" dirty="0">
                <a:solidFill>
                  <a:srgbClr val="FFFFFF"/>
                </a:solidFill>
                <a:latin typeface="Segoe UI"/>
              </a:rPr>
              <a:t>ga</a:t>
            </a:r>
            <a:r>
              <a:rPr kumimoji="0" lang="en-US" sz="240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zahaikal.2086@gmail.com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B5F855-EA83-4DCC-A1CE-DDA076227D4E}"/>
              </a:ext>
            </a:extLst>
          </p:cNvPr>
          <p:cNvSpPr txBox="1"/>
          <p:nvPr/>
        </p:nvSpPr>
        <p:spPr>
          <a:xfrm>
            <a:off x="4631356" y="4248772"/>
            <a:ext cx="4039953" cy="103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Social :</a:t>
            </a:r>
          </a:p>
          <a:p>
            <a:pPr>
              <a:lnSpc>
                <a:spcPct val="85000"/>
              </a:lnSpc>
              <a:defRPr/>
            </a:pPr>
            <a:r>
              <a:rPr lang="en-US" sz="2400" i="1" spc="-20" dirty="0">
                <a:solidFill>
                  <a:srgbClr val="FFFFFF"/>
                </a:solidFill>
                <a:latin typeface="Segoe UI"/>
              </a:rPr>
              <a:t>IG/TW/FB /</a:t>
            </a:r>
            <a:r>
              <a:rPr lang="en-US" sz="2400" i="1" spc="-20" dirty="0" err="1">
                <a:solidFill>
                  <a:srgbClr val="FFFFFF"/>
                </a:solidFill>
                <a:latin typeface="Segoe UI"/>
              </a:rPr>
              <a:t>Github</a:t>
            </a:r>
            <a:r>
              <a:rPr lang="en-US" sz="2400" i="1" spc="-20" dirty="0">
                <a:solidFill>
                  <a:srgbClr val="FFFFFF"/>
                </a:solidFill>
                <a:latin typeface="Segoe UI"/>
              </a:rPr>
              <a:t>/</a:t>
            </a:r>
            <a:r>
              <a:rPr lang="en-US" sz="2400" i="1" spc="-20" dirty="0" err="1">
                <a:solidFill>
                  <a:srgbClr val="FFFFFF"/>
                </a:solidFill>
                <a:latin typeface="Segoe UI"/>
              </a:rPr>
              <a:t>Linkedin</a:t>
            </a:r>
            <a:r>
              <a:rPr lang="en-US" sz="2400" i="1" spc="-20" dirty="0">
                <a:solidFill>
                  <a:srgbClr val="FFFFFF"/>
                </a:solidFill>
                <a:latin typeface="Segoe UI"/>
              </a:rPr>
              <a:t>:</a:t>
            </a:r>
          </a:p>
          <a:p>
            <a:pPr>
              <a:lnSpc>
                <a:spcPct val="85000"/>
              </a:lnSpc>
              <a:defRPr/>
            </a:pPr>
            <a:r>
              <a:rPr lang="en-US" sz="2400" i="1" spc="-20" dirty="0">
                <a:solidFill>
                  <a:srgbClr val="FFFFFF"/>
                </a:solidFill>
                <a:latin typeface="Segoe UI"/>
              </a:rPr>
              <a:t>@childlimbo</a:t>
            </a:r>
            <a:endParaRPr kumimoji="0" lang="en-US" sz="2400" i="1" u="none" strike="noStrike" kern="1200" cap="none" spc="-2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A75683EF-F0C1-4F65-A392-089499687BAD}"/>
              </a:ext>
            </a:extLst>
          </p:cNvPr>
          <p:cNvCxnSpPr>
            <a:cxnSpLocks/>
          </p:cNvCxnSpPr>
          <p:nvPr/>
        </p:nvCxnSpPr>
        <p:spPr>
          <a:xfrm flipV="1">
            <a:off x="55179" y="2561379"/>
            <a:ext cx="12192000" cy="1594131"/>
          </a:xfrm>
          <a:prstGeom prst="curvedConnector3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5CF5E2D-EAD6-41FB-AF40-094249C4E7D5}"/>
              </a:ext>
            </a:extLst>
          </p:cNvPr>
          <p:cNvSpPr/>
          <p:nvPr/>
        </p:nvSpPr>
        <p:spPr>
          <a:xfrm>
            <a:off x="353359" y="5613180"/>
            <a:ext cx="7056539" cy="937260"/>
          </a:xfrm>
          <a:prstGeom prst="roundRect">
            <a:avLst/>
          </a:prstGeom>
          <a:ln w="38100">
            <a:solidFill>
              <a:srgbClr val="FFFF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LINK DOWNLOAD MATERI:</a:t>
            </a:r>
          </a:p>
          <a:p>
            <a:pPr algn="ctr"/>
            <a:r>
              <a:rPr lang="en-IE" b="1" dirty="0"/>
              <a:t>https://github.com/iwancilibur/SMA28-AGUSTUS2024</a:t>
            </a:r>
          </a:p>
        </p:txBody>
      </p:sp>
    </p:spTree>
    <p:extLst>
      <p:ext uri="{BB962C8B-B14F-4D97-AF65-F5344CB8AC3E}">
        <p14:creationId xmlns:p14="http://schemas.microsoft.com/office/powerpoint/2010/main" val="186354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CC1CC-B676-468C-BD37-D699C7301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Dashboard IOT di Android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Kodular</a:t>
            </a:r>
            <a:endParaRPr lang="en-I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A1DF14-5AB9-433C-8A4E-213945984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606" y="6608747"/>
            <a:ext cx="464810" cy="464810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15A24-6A9B-4640-BE1D-B4AC94D23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084" y="995228"/>
            <a:ext cx="12192000" cy="58459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192F638-757D-4C32-B04A-7368F23C4134}"/>
              </a:ext>
            </a:extLst>
          </p:cNvPr>
          <p:cNvSpPr/>
          <p:nvPr/>
        </p:nvSpPr>
        <p:spPr>
          <a:xfrm>
            <a:off x="1018674" y="1661669"/>
            <a:ext cx="9889958" cy="131485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Kodular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berbasis</a:t>
            </a:r>
            <a:r>
              <a:rPr lang="en-US" dirty="0"/>
              <a:t> web based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para </a:t>
            </a:r>
            <a:r>
              <a:rPr lang="en-US" dirty="0" err="1"/>
              <a:t>pengembang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membangun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berbasis</a:t>
            </a:r>
            <a:r>
              <a:rPr lang="en-US" dirty="0"/>
              <a:t> android.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'drag and drop', </a:t>
            </a:r>
            <a:r>
              <a:rPr lang="en-US" dirty="0" err="1"/>
              <a:t>Kodular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yang sangat </a:t>
            </a:r>
            <a:r>
              <a:rPr lang="en-US" dirty="0" err="1"/>
              <a:t>populer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oleh </a:t>
            </a:r>
            <a:r>
              <a:rPr lang="en-US" dirty="0" err="1"/>
              <a:t>pengembang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membangun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berbasis</a:t>
            </a:r>
            <a:r>
              <a:rPr lang="en-US" dirty="0"/>
              <a:t> android.</a:t>
            </a:r>
          </a:p>
        </p:txBody>
      </p:sp>
      <p:sp>
        <p:nvSpPr>
          <p:cNvPr id="21" name="TextBox 20">
            <a:hlinkClick r:id="rId4"/>
            <a:extLst>
              <a:ext uri="{FF2B5EF4-FFF2-40B4-BE49-F238E27FC236}">
                <a16:creationId xmlns:a16="http://schemas.microsoft.com/office/drawing/2014/main" id="{25034548-67D3-406E-805F-FDDCDF79694B}"/>
              </a:ext>
            </a:extLst>
          </p:cNvPr>
          <p:cNvSpPr txBox="1"/>
          <p:nvPr/>
        </p:nvSpPr>
        <p:spPr>
          <a:xfrm>
            <a:off x="4840705" y="3059668"/>
            <a:ext cx="2446422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E" dirty="0"/>
              <a:t>https://www.kodular.io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C8C7292-9BC0-482E-9997-86E35BC0E108}"/>
              </a:ext>
            </a:extLst>
          </p:cNvPr>
          <p:cNvSpPr/>
          <p:nvPr/>
        </p:nvSpPr>
        <p:spPr>
          <a:xfrm>
            <a:off x="4371474" y="5021179"/>
            <a:ext cx="1724526" cy="914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4401098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E1C6BF-1155-4CE6-B74E-18DD6BC4C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79" y="1628276"/>
            <a:ext cx="2826066" cy="359427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1CC1CC-B676-468C-BD37-D699C7301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Dashboard IOT di Android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Kodular</a:t>
            </a:r>
            <a:endParaRPr lang="en-I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A1DF14-5AB9-433C-8A4E-213945984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606" y="6608747"/>
            <a:ext cx="464810" cy="464810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192F638-757D-4C32-B04A-7368F23C4134}"/>
              </a:ext>
            </a:extLst>
          </p:cNvPr>
          <p:cNvSpPr/>
          <p:nvPr/>
        </p:nvSpPr>
        <p:spPr>
          <a:xfrm>
            <a:off x="449178" y="1115583"/>
            <a:ext cx="2767263" cy="44786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Akun</a:t>
            </a:r>
            <a:r>
              <a:rPr lang="en-US" dirty="0"/>
              <a:t> </a:t>
            </a:r>
            <a:r>
              <a:rPr lang="en-US" dirty="0" err="1"/>
              <a:t>Kodular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3F68-2224-4AEC-9509-65E81EEF4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760" y="1628276"/>
            <a:ext cx="2942590" cy="359427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1F4CEF-7D47-42F6-8DB1-11DDEFE64D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866" y="1628276"/>
            <a:ext cx="2745240" cy="360776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DA1F86D-B855-4FCF-87D3-DB8E8D053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4622" y="1634895"/>
            <a:ext cx="2809841" cy="360114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F695BD-9E61-45DD-9FD1-D55451486C1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0000"/>
          <a:stretch/>
        </p:blipFill>
        <p:spPr>
          <a:xfrm>
            <a:off x="449179" y="5308370"/>
            <a:ext cx="3938338" cy="141872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0806CFBE-FFF2-4577-975F-34847C9E2BA1}"/>
              </a:ext>
            </a:extLst>
          </p:cNvPr>
          <p:cNvSpPr/>
          <p:nvPr/>
        </p:nvSpPr>
        <p:spPr>
          <a:xfrm>
            <a:off x="338662" y="1563451"/>
            <a:ext cx="513348" cy="48712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  <a:endParaRPr lang="en-IE" sz="28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6C707DF-95C7-473B-B0FB-08DF20AF7405}"/>
              </a:ext>
            </a:extLst>
          </p:cNvPr>
          <p:cNvSpPr/>
          <p:nvPr/>
        </p:nvSpPr>
        <p:spPr>
          <a:xfrm>
            <a:off x="3326956" y="1542452"/>
            <a:ext cx="513348" cy="48712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</a:t>
            </a:r>
            <a:endParaRPr lang="en-IE" sz="28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05DE2DD-44DF-4C4C-9B32-4224E830EB0F}"/>
              </a:ext>
            </a:extLst>
          </p:cNvPr>
          <p:cNvSpPr/>
          <p:nvPr/>
        </p:nvSpPr>
        <p:spPr>
          <a:xfrm>
            <a:off x="6380062" y="1542452"/>
            <a:ext cx="513348" cy="48712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3</a:t>
            </a:r>
            <a:endParaRPr lang="en-IE" sz="28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6176301-9E4B-4E07-81FC-DBAF22970A53}"/>
              </a:ext>
            </a:extLst>
          </p:cNvPr>
          <p:cNvSpPr/>
          <p:nvPr/>
        </p:nvSpPr>
        <p:spPr>
          <a:xfrm>
            <a:off x="11678652" y="1542451"/>
            <a:ext cx="513348" cy="48712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5</a:t>
            </a:r>
            <a:endParaRPr lang="en-IE" sz="28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FCECF4C-7335-44DB-B96E-5B797F04513B}"/>
              </a:ext>
            </a:extLst>
          </p:cNvPr>
          <p:cNvSpPr/>
          <p:nvPr/>
        </p:nvSpPr>
        <p:spPr>
          <a:xfrm>
            <a:off x="311014" y="5286058"/>
            <a:ext cx="513348" cy="48712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4</a:t>
            </a:r>
            <a:endParaRPr lang="en-IE" sz="2800" dirty="0"/>
          </a:p>
        </p:txBody>
      </p:sp>
      <p:sp>
        <p:nvSpPr>
          <p:cNvPr id="18" name="Callout: Bent Line 17">
            <a:extLst>
              <a:ext uri="{FF2B5EF4-FFF2-40B4-BE49-F238E27FC236}">
                <a16:creationId xmlns:a16="http://schemas.microsoft.com/office/drawing/2014/main" id="{A6700821-0D20-4835-AF3E-12FD9995AFEB}"/>
              </a:ext>
            </a:extLst>
          </p:cNvPr>
          <p:cNvSpPr/>
          <p:nvPr/>
        </p:nvSpPr>
        <p:spPr>
          <a:xfrm>
            <a:off x="4987057" y="5548216"/>
            <a:ext cx="1451809" cy="487121"/>
          </a:xfrm>
          <a:prstGeom prst="borderCallout2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D21EC6E-680B-4CDA-ABAA-9970A1324058}"/>
              </a:ext>
            </a:extLst>
          </p:cNvPr>
          <p:cNvSpPr/>
          <p:nvPr/>
        </p:nvSpPr>
        <p:spPr>
          <a:xfrm>
            <a:off x="4987057" y="5548216"/>
            <a:ext cx="1451809" cy="4871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Konfirmasi</a:t>
            </a:r>
            <a:r>
              <a:rPr lang="en-US" sz="1600" dirty="0">
                <a:solidFill>
                  <a:schemeClr val="tx1"/>
                </a:solidFill>
              </a:rPr>
              <a:t> Email</a:t>
            </a:r>
            <a:endParaRPr lang="en-IE" sz="1600" dirty="0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15D7487-BCAE-41AA-A5BC-D2DEC43F2465}"/>
              </a:ext>
            </a:extLst>
          </p:cNvPr>
          <p:cNvSpPr/>
          <p:nvPr/>
        </p:nvSpPr>
        <p:spPr>
          <a:xfrm>
            <a:off x="762000" y="3889554"/>
            <a:ext cx="1098884" cy="27271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0C6A223-FF5F-4ADA-8A59-C9CFA9B23F4E}"/>
              </a:ext>
            </a:extLst>
          </p:cNvPr>
          <p:cNvSpPr/>
          <p:nvPr/>
        </p:nvSpPr>
        <p:spPr>
          <a:xfrm>
            <a:off x="3758170" y="3184359"/>
            <a:ext cx="2233555" cy="85023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083B2C5-79B3-463C-8E8C-2B79706DCFEA}"/>
              </a:ext>
            </a:extLst>
          </p:cNvPr>
          <p:cNvSpPr/>
          <p:nvPr/>
        </p:nvSpPr>
        <p:spPr>
          <a:xfrm>
            <a:off x="6700760" y="3039324"/>
            <a:ext cx="2233555" cy="85023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478FF76-F126-44AB-8EA6-E6F73CB1F732}"/>
              </a:ext>
            </a:extLst>
          </p:cNvPr>
          <p:cNvSpPr/>
          <p:nvPr/>
        </p:nvSpPr>
        <p:spPr>
          <a:xfrm>
            <a:off x="1832809" y="6264442"/>
            <a:ext cx="1098884" cy="32754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6577395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C79998B-FC5C-47CD-A32E-0AB8A973A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787" y="2153651"/>
            <a:ext cx="5875751" cy="349076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D8A42F-66B4-40AF-AE17-DBD423692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340" y="2085963"/>
            <a:ext cx="3146740" cy="346299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B6B357-4CCC-46D2-AFB5-BE5F727B9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082" y="1957137"/>
            <a:ext cx="2414909" cy="359182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1CC1CC-B676-468C-BD37-D699C7301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Dashboard IOT di Android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Kodular</a:t>
            </a:r>
            <a:endParaRPr lang="en-I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A1DF14-5AB9-433C-8A4E-213945984C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2712" y="6290561"/>
            <a:ext cx="464810" cy="464810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0806CFBE-FFF2-4577-975F-34847C9E2BA1}"/>
              </a:ext>
            </a:extLst>
          </p:cNvPr>
          <p:cNvSpPr/>
          <p:nvPr/>
        </p:nvSpPr>
        <p:spPr>
          <a:xfrm>
            <a:off x="2312481" y="1866740"/>
            <a:ext cx="513348" cy="48712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  <a:endParaRPr lang="en-IE" sz="28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6C707DF-95C7-473B-B0FB-08DF20AF7405}"/>
              </a:ext>
            </a:extLst>
          </p:cNvPr>
          <p:cNvSpPr/>
          <p:nvPr/>
        </p:nvSpPr>
        <p:spPr>
          <a:xfrm>
            <a:off x="5662828" y="1842402"/>
            <a:ext cx="513348" cy="48712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</a:t>
            </a:r>
            <a:endParaRPr lang="en-IE" sz="28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05DE2DD-44DF-4C4C-9B32-4224E830EB0F}"/>
              </a:ext>
            </a:extLst>
          </p:cNvPr>
          <p:cNvSpPr/>
          <p:nvPr/>
        </p:nvSpPr>
        <p:spPr>
          <a:xfrm>
            <a:off x="11502190" y="1957137"/>
            <a:ext cx="513348" cy="48712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3</a:t>
            </a:r>
            <a:endParaRPr lang="en-IE" sz="28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95ECD15-9FB0-491A-9016-CC279999EAA8}"/>
              </a:ext>
            </a:extLst>
          </p:cNvPr>
          <p:cNvSpPr/>
          <p:nvPr/>
        </p:nvSpPr>
        <p:spPr>
          <a:xfrm>
            <a:off x="1804737" y="4443005"/>
            <a:ext cx="700249" cy="27271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2CBE6AA-17E6-4EF7-A094-C77CFA084ABD}"/>
              </a:ext>
            </a:extLst>
          </p:cNvPr>
          <p:cNvSpPr/>
          <p:nvPr/>
        </p:nvSpPr>
        <p:spPr>
          <a:xfrm>
            <a:off x="5211232" y="4627489"/>
            <a:ext cx="700249" cy="27271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84F3F06-0281-4D6A-8284-00C840BEA404}"/>
              </a:ext>
            </a:extLst>
          </p:cNvPr>
          <p:cNvSpPr/>
          <p:nvPr/>
        </p:nvSpPr>
        <p:spPr>
          <a:xfrm>
            <a:off x="6073591" y="5186200"/>
            <a:ext cx="5941947" cy="4871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8CD8A5C-8888-49AE-B7EE-857001FF50E8}"/>
              </a:ext>
            </a:extLst>
          </p:cNvPr>
          <p:cNvSpPr/>
          <p:nvPr/>
        </p:nvSpPr>
        <p:spPr>
          <a:xfrm>
            <a:off x="248082" y="1252726"/>
            <a:ext cx="2767263" cy="44786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Aktivasi</a:t>
            </a:r>
            <a:r>
              <a:rPr lang="en-US" dirty="0"/>
              <a:t> </a:t>
            </a:r>
            <a:r>
              <a:rPr lang="en-US" dirty="0" err="1"/>
              <a:t>Akun</a:t>
            </a:r>
            <a:r>
              <a:rPr lang="en-US" dirty="0"/>
              <a:t> </a:t>
            </a:r>
            <a:r>
              <a:rPr lang="en-US" dirty="0" err="1"/>
              <a:t>Kodular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2117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6170384E-9078-4E14-9149-1E0D9D564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6" y="1012351"/>
            <a:ext cx="12047625" cy="314655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64FAEC-32C0-4006-8F16-B9BECA60E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194" y="4301277"/>
            <a:ext cx="4402636" cy="255501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17D31A-FAA1-4C2E-9926-4514D1832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655" y="4233097"/>
            <a:ext cx="3784280" cy="263522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30E0FC-939D-4252-B09E-32BE05410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28" y="4233097"/>
            <a:ext cx="3808578" cy="263522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1CC1CC-B676-468C-BD37-D699C7301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Dashboard IOT di Android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Kodular</a:t>
            </a:r>
            <a:endParaRPr lang="en-I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A1DF14-5AB9-433C-8A4E-213945984C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2712" y="6290561"/>
            <a:ext cx="464810" cy="464810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0806CFBE-FFF2-4577-975F-34847C9E2BA1}"/>
              </a:ext>
            </a:extLst>
          </p:cNvPr>
          <p:cNvSpPr/>
          <p:nvPr/>
        </p:nvSpPr>
        <p:spPr>
          <a:xfrm>
            <a:off x="3328048" y="4084720"/>
            <a:ext cx="513348" cy="48712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</a:t>
            </a:r>
            <a:endParaRPr lang="en-IE" sz="28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6C707DF-95C7-473B-B0FB-08DF20AF7405}"/>
              </a:ext>
            </a:extLst>
          </p:cNvPr>
          <p:cNvSpPr/>
          <p:nvPr/>
        </p:nvSpPr>
        <p:spPr>
          <a:xfrm>
            <a:off x="7112852" y="4041674"/>
            <a:ext cx="513348" cy="48712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3</a:t>
            </a:r>
            <a:endParaRPr lang="en-IE" sz="28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05DE2DD-44DF-4C4C-9B32-4224E830EB0F}"/>
              </a:ext>
            </a:extLst>
          </p:cNvPr>
          <p:cNvSpPr/>
          <p:nvPr/>
        </p:nvSpPr>
        <p:spPr>
          <a:xfrm>
            <a:off x="11638755" y="4079939"/>
            <a:ext cx="513348" cy="48712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4</a:t>
            </a:r>
            <a:endParaRPr lang="en-IE" sz="2800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16B6AA5-CF8C-4B13-87D1-DFCA336FE30D}"/>
              </a:ext>
            </a:extLst>
          </p:cNvPr>
          <p:cNvSpPr/>
          <p:nvPr/>
        </p:nvSpPr>
        <p:spPr>
          <a:xfrm>
            <a:off x="104637" y="3761862"/>
            <a:ext cx="1018290" cy="27271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87B5D17-1996-44DD-9EB7-E055DB4CB4AC}"/>
              </a:ext>
            </a:extLst>
          </p:cNvPr>
          <p:cNvSpPr/>
          <p:nvPr/>
        </p:nvSpPr>
        <p:spPr>
          <a:xfrm>
            <a:off x="1083204" y="3206573"/>
            <a:ext cx="525570" cy="48712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  <a:endParaRPr lang="en-IE" sz="2800" dirty="0"/>
          </a:p>
        </p:txBody>
      </p:sp>
    </p:spTree>
    <p:extLst>
      <p:ext uri="{BB962C8B-B14F-4D97-AF65-F5344CB8AC3E}">
        <p14:creationId xmlns:p14="http://schemas.microsoft.com/office/powerpoint/2010/main" val="74407584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CC1CC-B676-468C-BD37-D699C7301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Dashboard IOT di Android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Kodular</a:t>
            </a:r>
            <a:endParaRPr lang="en-I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A1DF14-5AB9-433C-8A4E-213945984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2712" y="6290561"/>
            <a:ext cx="464810" cy="464810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7B2733-B5FC-44DD-823A-EEB890650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78" y="1791111"/>
            <a:ext cx="8163057" cy="466583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E86C180-6D14-4762-925F-0883F32617BE}"/>
              </a:ext>
            </a:extLst>
          </p:cNvPr>
          <p:cNvSpPr/>
          <p:nvPr/>
        </p:nvSpPr>
        <p:spPr>
          <a:xfrm>
            <a:off x="0" y="5510451"/>
            <a:ext cx="328863" cy="27271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2544F6E-4352-4CB1-BC6D-02D42F2DA233}"/>
              </a:ext>
            </a:extLst>
          </p:cNvPr>
          <p:cNvSpPr/>
          <p:nvPr/>
        </p:nvSpPr>
        <p:spPr>
          <a:xfrm>
            <a:off x="328863" y="2534641"/>
            <a:ext cx="1331495" cy="27271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99AFED-E397-4703-89DD-FDFE2AA67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7511" y="1791111"/>
            <a:ext cx="4730953" cy="466151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C09507B-8558-4121-8428-D6B60F6E8031}"/>
              </a:ext>
            </a:extLst>
          </p:cNvPr>
          <p:cNvSpPr/>
          <p:nvPr/>
        </p:nvSpPr>
        <p:spPr>
          <a:xfrm>
            <a:off x="7631175" y="3749521"/>
            <a:ext cx="1387642" cy="27271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E58F6BB-4783-4AF5-ABCA-F50256FC587A}"/>
              </a:ext>
            </a:extLst>
          </p:cNvPr>
          <p:cNvSpPr/>
          <p:nvPr/>
        </p:nvSpPr>
        <p:spPr>
          <a:xfrm>
            <a:off x="104477" y="1144301"/>
            <a:ext cx="7409865" cy="56328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Import</a:t>
            </a:r>
            <a:r>
              <a:rPr lang="en-US" dirty="0"/>
              <a:t> </a:t>
            </a:r>
            <a:r>
              <a:rPr lang="en-US" b="1" dirty="0" err="1"/>
              <a:t>Exstension</a:t>
            </a:r>
            <a:r>
              <a:rPr lang="en-US" dirty="0"/>
              <a:t> : </a:t>
            </a:r>
            <a:r>
              <a:rPr lang="en-US" b="1" i="1" dirty="0"/>
              <a:t>UrsAI2MQTT.aix   </a:t>
            </a:r>
            <a:r>
              <a:rPr lang="en-US" i="1" dirty="0"/>
              <a:t>Lokasi File </a:t>
            </a:r>
            <a:r>
              <a:rPr lang="en-US" i="1" dirty="0" err="1"/>
              <a:t>ada</a:t>
            </a:r>
            <a:r>
              <a:rPr lang="en-US" i="1" dirty="0"/>
              <a:t> di </a:t>
            </a:r>
            <a:r>
              <a:rPr lang="en-US" b="1" i="1" dirty="0"/>
              <a:t>Source Code</a:t>
            </a:r>
            <a:r>
              <a:rPr lang="en-US" b="1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101F392-E5CF-453C-953C-EB2FE0F4E9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2432" y="1777089"/>
            <a:ext cx="4841911" cy="468955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4528057-6926-4397-A2A8-DD5EED1031D0}"/>
              </a:ext>
            </a:extLst>
          </p:cNvPr>
          <p:cNvSpPr/>
          <p:nvPr/>
        </p:nvSpPr>
        <p:spPr>
          <a:xfrm>
            <a:off x="4369224" y="4323335"/>
            <a:ext cx="2031576" cy="27271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31F804A-1362-4A28-B953-F13181400051}"/>
              </a:ext>
            </a:extLst>
          </p:cNvPr>
          <p:cNvSpPr/>
          <p:nvPr/>
        </p:nvSpPr>
        <p:spPr>
          <a:xfrm>
            <a:off x="481262" y="5159688"/>
            <a:ext cx="513348" cy="48712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  <a:endParaRPr lang="en-IE" sz="28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F519AD2-5608-4D20-ADBD-0400ECA9923B}"/>
              </a:ext>
            </a:extLst>
          </p:cNvPr>
          <p:cNvSpPr/>
          <p:nvPr/>
        </p:nvSpPr>
        <p:spPr>
          <a:xfrm>
            <a:off x="1748792" y="2471988"/>
            <a:ext cx="513348" cy="48712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</a:t>
            </a:r>
            <a:endParaRPr lang="en-IE" sz="28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B24EBFA-2761-43A6-BC15-B43F22DAA22E}"/>
              </a:ext>
            </a:extLst>
          </p:cNvPr>
          <p:cNvSpPr/>
          <p:nvPr/>
        </p:nvSpPr>
        <p:spPr>
          <a:xfrm>
            <a:off x="4264854" y="3749521"/>
            <a:ext cx="513348" cy="48712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3</a:t>
            </a:r>
            <a:endParaRPr lang="en-IE" sz="280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734DF28-8089-459D-B382-2D677BA6D471}"/>
              </a:ext>
            </a:extLst>
          </p:cNvPr>
          <p:cNvSpPr/>
          <p:nvPr/>
        </p:nvSpPr>
        <p:spPr>
          <a:xfrm>
            <a:off x="9074303" y="3262400"/>
            <a:ext cx="513348" cy="48712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4</a:t>
            </a:r>
            <a:endParaRPr lang="en-IE" sz="2800" dirty="0"/>
          </a:p>
        </p:txBody>
      </p:sp>
    </p:spTree>
    <p:extLst>
      <p:ext uri="{BB962C8B-B14F-4D97-AF65-F5344CB8AC3E}">
        <p14:creationId xmlns:p14="http://schemas.microsoft.com/office/powerpoint/2010/main" val="218093694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E9374CB-2ADF-463B-BE3C-3539EC6D6DF5}"/>
              </a:ext>
            </a:extLst>
          </p:cNvPr>
          <p:cNvGrpSpPr/>
          <p:nvPr/>
        </p:nvGrpSpPr>
        <p:grpSpPr>
          <a:xfrm>
            <a:off x="4526588" y="1901352"/>
            <a:ext cx="6871328" cy="4621156"/>
            <a:chOff x="4526588" y="1901352"/>
            <a:chExt cx="6871328" cy="462115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4B89BA0-8C64-45F5-A0A7-EA08CE7D8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6588" y="1901352"/>
              <a:ext cx="6871328" cy="462115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D6F2101-8445-4599-AFF2-8F25322E3B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2493"/>
            <a:stretch/>
          </p:blipFill>
          <p:spPr>
            <a:xfrm>
              <a:off x="7694379" y="1930639"/>
              <a:ext cx="1629832" cy="263192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0F3B0B5-36DC-4AF1-9016-1EB3D6C1C0E7}"/>
              </a:ext>
            </a:extLst>
          </p:cNvPr>
          <p:cNvGrpSpPr/>
          <p:nvPr/>
        </p:nvGrpSpPr>
        <p:grpSpPr>
          <a:xfrm>
            <a:off x="104477" y="1908289"/>
            <a:ext cx="4051426" cy="4614677"/>
            <a:chOff x="104477" y="1908289"/>
            <a:chExt cx="4051426" cy="461467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0A5064-8530-41D1-B532-912FE44159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488" b="7553"/>
            <a:stretch/>
          </p:blipFill>
          <p:spPr>
            <a:xfrm>
              <a:off x="104477" y="1908289"/>
              <a:ext cx="4051426" cy="461467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4F5E9C8-FB58-406A-ACE3-1809383992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2493"/>
            <a:stretch/>
          </p:blipFill>
          <p:spPr>
            <a:xfrm>
              <a:off x="2679759" y="2629596"/>
              <a:ext cx="1378893" cy="222669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51CC1CC-B676-468C-BD37-D699C7301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Dashboard IOT di Android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Kodular</a:t>
            </a:r>
            <a:endParaRPr lang="en-I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A1DF14-5AB9-433C-8A4E-213945984C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2712" y="6290561"/>
            <a:ext cx="464810" cy="464810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2544F6E-4352-4CB1-BC6D-02D42F2DA233}"/>
              </a:ext>
            </a:extLst>
          </p:cNvPr>
          <p:cNvSpPr/>
          <p:nvPr/>
        </p:nvSpPr>
        <p:spPr>
          <a:xfrm>
            <a:off x="2824408" y="2913377"/>
            <a:ext cx="1234245" cy="178695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E58F6BB-4783-4AF5-ABCA-F50256FC587A}"/>
              </a:ext>
            </a:extLst>
          </p:cNvPr>
          <p:cNvSpPr/>
          <p:nvPr/>
        </p:nvSpPr>
        <p:spPr>
          <a:xfrm>
            <a:off x="104478" y="1144301"/>
            <a:ext cx="6761544" cy="71033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b="1" dirty="0"/>
              <a:t>Label</a:t>
            </a:r>
            <a:r>
              <a:rPr lang="en-US" dirty="0"/>
              <a:t>, </a:t>
            </a:r>
            <a:r>
              <a:rPr lang="en-US" b="1" dirty="0"/>
              <a:t>Button</a:t>
            </a:r>
            <a:r>
              <a:rPr lang="en-US" dirty="0"/>
              <a:t> dan Extension </a:t>
            </a:r>
            <a:r>
              <a:rPr lang="en-US" b="1" dirty="0"/>
              <a:t>UrsAi2MQTT1</a:t>
            </a:r>
          </a:p>
          <a:p>
            <a:r>
              <a:rPr lang="en-US" dirty="0" err="1"/>
              <a:t>Rubahlah</a:t>
            </a:r>
            <a:r>
              <a:rPr lang="en-US" dirty="0"/>
              <a:t> </a:t>
            </a:r>
            <a:r>
              <a:rPr lang="en-US" b="1" dirty="0"/>
              <a:t>Nama</a:t>
            </a:r>
            <a:r>
              <a:rPr lang="en-US" dirty="0"/>
              <a:t> dan  </a:t>
            </a:r>
            <a:r>
              <a:rPr lang="en-US" b="1" dirty="0"/>
              <a:t>Text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masing-masing </a:t>
            </a:r>
            <a:r>
              <a:rPr lang="en-US" dirty="0" err="1"/>
              <a:t>Komponen</a:t>
            </a:r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F519AD2-5608-4D20-ADBD-0400ECA9923B}"/>
              </a:ext>
            </a:extLst>
          </p:cNvPr>
          <p:cNvSpPr/>
          <p:nvPr/>
        </p:nvSpPr>
        <p:spPr>
          <a:xfrm>
            <a:off x="2227698" y="2808449"/>
            <a:ext cx="513348" cy="48712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  <a:endParaRPr lang="en-IE" sz="28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204195A-17BE-486E-8326-4E71BC433B62}"/>
              </a:ext>
            </a:extLst>
          </p:cNvPr>
          <p:cNvSpPr/>
          <p:nvPr/>
        </p:nvSpPr>
        <p:spPr>
          <a:xfrm>
            <a:off x="4693313" y="2472220"/>
            <a:ext cx="1980203" cy="140194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201C0E2-030F-4384-AF6E-29A9724D3FCF}"/>
              </a:ext>
            </a:extLst>
          </p:cNvPr>
          <p:cNvSpPr/>
          <p:nvPr/>
        </p:nvSpPr>
        <p:spPr>
          <a:xfrm>
            <a:off x="7784071" y="2229853"/>
            <a:ext cx="1728170" cy="205338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3F9820E-B9F6-44F9-9482-DBC8F9F7F236}"/>
              </a:ext>
            </a:extLst>
          </p:cNvPr>
          <p:cNvSpPr/>
          <p:nvPr/>
        </p:nvSpPr>
        <p:spPr>
          <a:xfrm>
            <a:off x="6715445" y="2228659"/>
            <a:ext cx="513348" cy="48712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</a:t>
            </a:r>
            <a:endParaRPr lang="en-IE" sz="280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3D879D1-A04A-40A6-8B55-553619499E4C}"/>
              </a:ext>
            </a:extLst>
          </p:cNvPr>
          <p:cNvSpPr/>
          <p:nvPr/>
        </p:nvSpPr>
        <p:spPr>
          <a:xfrm>
            <a:off x="9081755" y="1854640"/>
            <a:ext cx="513348" cy="48712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3</a:t>
            </a:r>
            <a:endParaRPr lang="en-IE" sz="2800" dirty="0"/>
          </a:p>
        </p:txBody>
      </p:sp>
    </p:spTree>
    <p:extLst>
      <p:ext uri="{BB962C8B-B14F-4D97-AF65-F5344CB8AC3E}">
        <p14:creationId xmlns:p14="http://schemas.microsoft.com/office/powerpoint/2010/main" val="284323349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CC1CC-B676-468C-BD37-D699C7301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Dashboard IOT di Android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Kodular</a:t>
            </a:r>
            <a:endParaRPr lang="en-I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A1DF14-5AB9-433C-8A4E-213945984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2712" y="6290561"/>
            <a:ext cx="464810" cy="464810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E58F6BB-4783-4AF5-ABCA-F50256FC587A}"/>
              </a:ext>
            </a:extLst>
          </p:cNvPr>
          <p:cNvSpPr/>
          <p:nvPr/>
        </p:nvSpPr>
        <p:spPr>
          <a:xfrm>
            <a:off x="104478" y="1144301"/>
            <a:ext cx="1475669" cy="48712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Block Code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F519AD2-5608-4D20-ADBD-0400ECA9923B}"/>
              </a:ext>
            </a:extLst>
          </p:cNvPr>
          <p:cNvSpPr/>
          <p:nvPr/>
        </p:nvSpPr>
        <p:spPr>
          <a:xfrm>
            <a:off x="9152020" y="1486047"/>
            <a:ext cx="513348" cy="48712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  <a:endParaRPr lang="en-IE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392547-CEE9-4D4A-AB63-9A3651509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78" y="1628562"/>
            <a:ext cx="8940086" cy="5029396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3E4C9F2-80CA-4276-B72B-BBEF6A0CF379}"/>
              </a:ext>
            </a:extLst>
          </p:cNvPr>
          <p:cNvSpPr/>
          <p:nvPr/>
        </p:nvSpPr>
        <p:spPr>
          <a:xfrm>
            <a:off x="8582525" y="1836810"/>
            <a:ext cx="473243" cy="27271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D334E13-38D9-4F1D-AB93-6C3D751B74DC}"/>
              </a:ext>
            </a:extLst>
          </p:cNvPr>
          <p:cNvSpPr/>
          <p:nvPr/>
        </p:nvSpPr>
        <p:spPr>
          <a:xfrm>
            <a:off x="2189747" y="2903620"/>
            <a:ext cx="6854817" cy="332873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74EF440-E9B4-48EF-A647-625524A0D54F}"/>
              </a:ext>
            </a:extLst>
          </p:cNvPr>
          <p:cNvSpPr/>
          <p:nvPr/>
        </p:nvSpPr>
        <p:spPr>
          <a:xfrm>
            <a:off x="1933073" y="2478020"/>
            <a:ext cx="513348" cy="48712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</a:t>
            </a:r>
            <a:endParaRPr lang="en-IE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0CCAD5-252B-44C8-9F59-3A1DE439A0CF}"/>
              </a:ext>
            </a:extLst>
          </p:cNvPr>
          <p:cNvSpPr/>
          <p:nvPr/>
        </p:nvSpPr>
        <p:spPr>
          <a:xfrm>
            <a:off x="9301238" y="2220168"/>
            <a:ext cx="2626067" cy="384618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Langkah </a:t>
            </a:r>
            <a:r>
              <a:rPr lang="en-US" dirty="0" err="1"/>
              <a:t>Selanjutnya</a:t>
            </a:r>
            <a:r>
              <a:rPr lang="en-US" dirty="0"/>
              <a:t> </a:t>
            </a:r>
            <a:r>
              <a:rPr lang="en-US" dirty="0" err="1"/>
              <a:t>silahkan</a:t>
            </a:r>
            <a:r>
              <a:rPr lang="en-US" dirty="0"/>
              <a:t> Download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b="1" dirty="0"/>
              <a:t>Companion</a:t>
            </a:r>
            <a:r>
              <a:rPr lang="en-US" dirty="0"/>
              <a:t> </a:t>
            </a:r>
            <a:r>
              <a:rPr lang="en-US" dirty="0" err="1"/>
              <a:t>Kodular</a:t>
            </a:r>
            <a:r>
              <a:rPr lang="en-US" dirty="0"/>
              <a:t> di </a:t>
            </a:r>
            <a:r>
              <a:rPr lang="en-US" b="1" i="1" dirty="0" err="1"/>
              <a:t>Playstore</a:t>
            </a:r>
            <a:endParaRPr lang="en-US" b="1" i="1" dirty="0"/>
          </a:p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mengujicoba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Setelah </a:t>
            </a:r>
            <a:r>
              <a:rPr lang="en-US" dirty="0" err="1"/>
              <a:t>selesai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berkreasi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menambahkan</a:t>
            </a:r>
            <a:r>
              <a:rPr lang="en-US" dirty="0"/>
              <a:t> Button dan </a:t>
            </a:r>
            <a:r>
              <a:rPr lang="en-US" dirty="0" err="1"/>
              <a:t>Mempercantik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UI pada </a:t>
            </a:r>
            <a:r>
              <a:rPr lang="en-US" dirty="0" err="1"/>
              <a:t>desain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Android.</a:t>
            </a:r>
          </a:p>
        </p:txBody>
      </p:sp>
    </p:spTree>
    <p:extLst>
      <p:ext uri="{BB962C8B-B14F-4D97-AF65-F5344CB8AC3E}">
        <p14:creationId xmlns:p14="http://schemas.microsoft.com/office/powerpoint/2010/main" val="243036974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CC1CC-B676-468C-BD37-D699C7301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Dashboard IOT di Android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Kodular</a:t>
            </a:r>
            <a:endParaRPr lang="en-I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A1DF14-5AB9-433C-8A4E-213945984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2712" y="6290561"/>
            <a:ext cx="464810" cy="464810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E58F6BB-4783-4AF5-ABCA-F50256FC587A}"/>
              </a:ext>
            </a:extLst>
          </p:cNvPr>
          <p:cNvSpPr/>
          <p:nvPr/>
        </p:nvSpPr>
        <p:spPr>
          <a:xfrm>
            <a:off x="104478" y="1144301"/>
            <a:ext cx="2607191" cy="48712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Block Code </a:t>
            </a:r>
            <a:r>
              <a:rPr lang="en-US" dirty="0" err="1"/>
              <a:t>Tambahan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A685B5-6F9B-4EAD-8F0C-11EDA81BA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61" y="2602705"/>
            <a:ext cx="2143424" cy="24196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A61419-F43A-4B7E-8E41-E81246F62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528" y="1144301"/>
            <a:ext cx="4616205" cy="568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5979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8 Langkah Mantap Menangani Sesi Tanya Jawab - David Pranata">
            <a:extLst>
              <a:ext uri="{FF2B5EF4-FFF2-40B4-BE49-F238E27FC236}">
                <a16:creationId xmlns:a16="http://schemas.microsoft.com/office/drawing/2014/main" id="{D789E18C-74FD-4031-A253-254AD036C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9306"/>
            <a:ext cx="12191999" cy="578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64F2B7-8C35-4F91-8ADD-32D6CCFB9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474" y="0"/>
            <a:ext cx="10868525" cy="1050758"/>
          </a:xfrm>
        </p:spPr>
        <p:txBody>
          <a:bodyPr/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Evaluasi</a:t>
            </a:r>
            <a:endParaRPr lang="en-I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E62B004-5026-4373-9890-BFA16EB6BBCA}"/>
              </a:ext>
            </a:extLst>
          </p:cNvPr>
          <p:cNvSpPr/>
          <p:nvPr/>
        </p:nvSpPr>
        <p:spPr>
          <a:xfrm>
            <a:off x="0" y="0"/>
            <a:ext cx="1323474" cy="10507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/>
              <a:t>6</a:t>
            </a:r>
            <a:endParaRPr lang="en-IE" sz="66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5A4D6B-050E-4F41-8350-7DB135ADF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606" y="6239781"/>
            <a:ext cx="464810" cy="464810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07594381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A480A17-B33A-4E1E-B9C3-7E3069563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D59475-CD66-4751-83EF-FEC02A44E31A}"/>
              </a:ext>
            </a:extLst>
          </p:cNvPr>
          <p:cNvSpPr txBox="1"/>
          <p:nvPr/>
        </p:nvSpPr>
        <p:spPr>
          <a:xfrm>
            <a:off x="229783" y="1151426"/>
            <a:ext cx="3834641" cy="331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E-BOOK</a:t>
            </a:r>
            <a:r>
              <a:rPr kumimoji="0" lang="en-US" sz="4800" b="1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IOT MQTT and Android </a:t>
            </a:r>
            <a:r>
              <a:rPr kumimoji="0" lang="en-US" sz="4800" b="1" i="0" u="none" strike="noStrike" kern="1200" cap="none" spc="-2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Kodular</a:t>
            </a:r>
            <a:endParaRPr kumimoji="0" lang="en-US" sz="4800" b="1" i="0" u="none" strike="noStrike" kern="1200" cap="none" spc="-2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ESP-32 DEVKIT</a:t>
            </a:r>
            <a:endParaRPr kumimoji="0" lang="en-US" sz="4800" b="1" i="0" u="none" strike="noStrike" kern="1200" cap="none" spc="-2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TextBox 31">
            <a:hlinkClick r:id="rId3"/>
            <a:extLst>
              <a:ext uri="{FF2B5EF4-FFF2-40B4-BE49-F238E27FC236}">
                <a16:creationId xmlns:a16="http://schemas.microsoft.com/office/drawing/2014/main" id="{99A55A7B-4454-4118-9F77-E5D037F50583}"/>
              </a:ext>
            </a:extLst>
          </p:cNvPr>
          <p:cNvSpPr txBox="1"/>
          <p:nvPr/>
        </p:nvSpPr>
        <p:spPr>
          <a:xfrm>
            <a:off x="321759" y="4461563"/>
            <a:ext cx="2664879" cy="32934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Created By |  Interactive Robotics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4F84688-B560-43D3-9C8E-D01F0B7E5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384" y="129185"/>
            <a:ext cx="1057372" cy="1057372"/>
          </a:xfrm>
          <a:prstGeom prst="rect">
            <a:avLst/>
          </a:prstGeom>
        </p:spPr>
      </p:pic>
      <p:pic>
        <p:nvPicPr>
          <p:cNvPr id="14338" name="Picture 2" descr="The Meaning of Giving Thanks">
            <a:extLst>
              <a:ext uri="{FF2B5EF4-FFF2-40B4-BE49-F238E27FC236}">
                <a16:creationId xmlns:a16="http://schemas.microsoft.com/office/drawing/2014/main" id="{64075DDC-42D4-4802-8B0C-CC4ACD987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208" y="1315742"/>
            <a:ext cx="7897792" cy="444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69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EFA97-2C3C-4595-A75C-04572CCA8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Control dan Monitoring Sensor Aktuator dengan Blynk Platform</a:t>
            </a:r>
            <a:endParaRPr lang="en-IE" sz="44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4CE4A2C-5582-47FD-A667-84737F0941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05736"/>
              </p:ext>
            </p:extLst>
          </p:nvPr>
        </p:nvGraphicFramePr>
        <p:xfrm>
          <a:off x="296780" y="1050758"/>
          <a:ext cx="11141242" cy="47195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7494">
                  <a:extLst>
                    <a:ext uri="{9D8B030D-6E8A-4147-A177-3AD203B41FA5}">
                      <a16:colId xmlns:a16="http://schemas.microsoft.com/office/drawing/2014/main" val="3332980223"/>
                    </a:ext>
                  </a:extLst>
                </a:gridCol>
                <a:gridCol w="3862691">
                  <a:extLst>
                    <a:ext uri="{9D8B030D-6E8A-4147-A177-3AD203B41FA5}">
                      <a16:colId xmlns:a16="http://schemas.microsoft.com/office/drawing/2014/main" val="747204498"/>
                    </a:ext>
                  </a:extLst>
                </a:gridCol>
                <a:gridCol w="2427222">
                  <a:extLst>
                    <a:ext uri="{9D8B030D-6E8A-4147-A177-3AD203B41FA5}">
                      <a16:colId xmlns:a16="http://schemas.microsoft.com/office/drawing/2014/main" val="2512513141"/>
                    </a:ext>
                  </a:extLst>
                </a:gridCol>
                <a:gridCol w="3200224">
                  <a:extLst>
                    <a:ext uri="{9D8B030D-6E8A-4147-A177-3AD203B41FA5}">
                      <a16:colId xmlns:a16="http://schemas.microsoft.com/office/drawing/2014/main" val="3484743078"/>
                    </a:ext>
                  </a:extLst>
                </a:gridCol>
                <a:gridCol w="1213611">
                  <a:extLst>
                    <a:ext uri="{9D8B030D-6E8A-4147-A177-3AD203B41FA5}">
                      <a16:colId xmlns:a16="http://schemas.microsoft.com/office/drawing/2014/main" val="2788347752"/>
                    </a:ext>
                  </a:extLst>
                </a:gridCol>
              </a:tblGrid>
              <a:tr h="2654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IE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61" marR="17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Materi</a:t>
                      </a:r>
                      <a:endParaRPr lang="en-IE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61" marR="17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Pengetahuan</a:t>
                      </a:r>
                      <a:endParaRPr lang="en-IE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61" marR="17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Pencapaian</a:t>
                      </a:r>
                      <a:endParaRPr lang="en-IE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61" marR="17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Metode</a:t>
                      </a:r>
                      <a:endParaRPr lang="en-IE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61" marR="17061" marT="0" marB="0" anchor="ctr"/>
                </a:tc>
                <a:extLst>
                  <a:ext uri="{0D108BD9-81ED-4DB2-BD59-A6C34878D82A}">
                    <a16:rowId xmlns:a16="http://schemas.microsoft.com/office/drawing/2014/main" val="1818614865"/>
                  </a:ext>
                </a:extLst>
              </a:tr>
              <a:tr h="6402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E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61" marR="1706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Pengenalan 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Aplikasi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dan </a:t>
                      </a:r>
                      <a:r>
                        <a:rPr lang="id-ID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Microcontroller </a:t>
                      </a:r>
                      <a:endParaRPr lang="en-IE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Wingdings" panose="05000000000000000000" pitchFamily="2" charset="2"/>
                        <a:buChar char=""/>
                      </a:pPr>
                      <a:r>
                        <a:rPr lang="id-ID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Arduino</a:t>
                      </a:r>
                      <a:endParaRPr lang="en-IE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ESP32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Devboard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IE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61" marR="170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Memahami macam-macam microcontroller yang dapat digunakan dalam proyek pembuatan alat-alat robotika dan IOT</a:t>
                      </a:r>
                      <a:endParaRPr lang="en-IE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61" marR="170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Dapat menentukan microcontroller yang cocok untuk digunakan pada project yang akan di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id-ID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angun</a:t>
                      </a:r>
                      <a:endParaRPr lang="en-IE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61" marR="170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Teori</a:t>
                      </a:r>
                      <a:endParaRPr lang="en-IE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61" marR="17061" marT="0" marB="0" anchor="ctr"/>
                </a:tc>
                <a:extLst>
                  <a:ext uri="{0D108BD9-81ED-4DB2-BD59-A6C34878D82A}">
                    <a16:rowId xmlns:a16="http://schemas.microsoft.com/office/drawing/2014/main" val="1343129049"/>
                  </a:ext>
                </a:extLst>
              </a:tr>
              <a:tr h="5905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E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61" marR="1706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Mempelajari sensor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khusus</a:t>
                      </a:r>
                      <a:endParaRPr lang="en-IE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Wingdings" panose="05000000000000000000" pitchFamily="2" charset="2"/>
                        <a:buChar char=""/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DHT 11 (</a:t>
                      </a:r>
                      <a:r>
                        <a:rPr lang="id-ID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Temperature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dan Humidity)</a:t>
                      </a:r>
                      <a:endParaRPr lang="en-IE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061" marR="170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Mengerti penggunaan dari macam-macam sensor khusus dan berikut cara merangkai dan memprogramnya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IE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61" marR="170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Dapat memanfaatkan sensor-sensor jenis khusus dalam pembuatan project elektronika yang ingin dibangun</a:t>
                      </a:r>
                      <a:endParaRPr lang="en-IE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61" marR="170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Teori dan Praktikum</a:t>
                      </a:r>
                      <a:endParaRPr lang="en-IE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61" marR="17061" marT="0" marB="0" anchor="ctr"/>
                </a:tc>
                <a:extLst>
                  <a:ext uri="{0D108BD9-81ED-4DB2-BD59-A6C34878D82A}">
                    <a16:rowId xmlns:a16="http://schemas.microsoft.com/office/drawing/2014/main" val="3243067449"/>
                  </a:ext>
                </a:extLst>
              </a:tr>
              <a:tr h="57430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E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61" marR="1706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Menghubungkan ke Ak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id-ID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uator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dan Output </a:t>
                      </a:r>
                      <a:endParaRPr lang="en-IE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Wingdings" panose="05000000000000000000" pitchFamily="2" charset="2"/>
                        <a:buChar char=""/>
                      </a:pPr>
                      <a:r>
                        <a:rPr lang="id-ID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endParaRPr lang="en-IE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061" marR="170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Mengerti penggunaan akuator 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Relay </a:t>
                      </a:r>
                      <a:r>
                        <a:rPr lang="id-ID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sebagai penggerak objek tertentu seperti (Lampu, Motor dll.)</a:t>
                      </a:r>
                      <a:endParaRPr lang="en-IE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61" marR="170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Dapat memanfaatkan macam-macam akuator serta dapat menganalisa fungsionalitas dari jenis akuator pada project yang akan dibangun.</a:t>
                      </a:r>
                      <a:endParaRPr lang="en-IE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61" marR="170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Teori dan Praktikum</a:t>
                      </a:r>
                      <a:endParaRPr lang="en-IE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61" marR="17061" marT="0" marB="0" anchor="ctr"/>
                </a:tc>
                <a:extLst>
                  <a:ext uri="{0D108BD9-81ED-4DB2-BD59-A6C34878D82A}">
                    <a16:rowId xmlns:a16="http://schemas.microsoft.com/office/drawing/2014/main" val="4071220040"/>
                  </a:ext>
                </a:extLst>
              </a:tr>
              <a:tr h="9947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E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61" marR="1706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Komunikasi Jaringan</a:t>
                      </a:r>
                      <a:endParaRPr lang="en-IE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Wingdings" panose="05000000000000000000" pitchFamily="2" charset="2"/>
                        <a:buChar char=""/>
                      </a:pPr>
                      <a:r>
                        <a:rPr lang="id-ID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Jenis-jenis Jaringan (Kabel &amp; Wireless)</a:t>
                      </a:r>
                      <a:endParaRPr lang="en-IE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Wingdings" panose="05000000000000000000" pitchFamily="2" charset="2"/>
                        <a:buChar char=""/>
                      </a:pPr>
                      <a:r>
                        <a:rPr lang="id-ID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Topologi Jaringan </a:t>
                      </a:r>
                      <a:endParaRPr lang="en-IE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id-ID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Modem, Access Point</a:t>
                      </a:r>
                      <a:endParaRPr lang="en-IE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E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61" marR="170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Mengerti komunikasi jaringan dan device-device jaringan yang umum digunakan baik jaringan  jenis kabel maupun wireless</a:t>
                      </a:r>
                      <a:endParaRPr lang="en-IE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61" marR="170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Dapat memilih perangkat atau device yang digunakan untuk membangun project berdasarkan jenis jaringan yang akan digunakan.</a:t>
                      </a:r>
                      <a:endParaRPr lang="en-IE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61" marR="170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Teori</a:t>
                      </a:r>
                      <a:endParaRPr lang="en-IE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61" marR="17061" marT="0" marB="0" anchor="ctr"/>
                </a:tc>
                <a:extLst>
                  <a:ext uri="{0D108BD9-81ED-4DB2-BD59-A6C34878D82A}">
                    <a16:rowId xmlns:a16="http://schemas.microsoft.com/office/drawing/2014/main" val="3165190405"/>
                  </a:ext>
                </a:extLst>
              </a:tr>
              <a:tr h="10208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E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61" marR="1706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Mengirim dan Menerima data dari</a:t>
                      </a:r>
                      <a:endParaRPr lang="en-IE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Microcontroller ke Server MQTT Broker</a:t>
                      </a:r>
                      <a:endParaRPr lang="en-IE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Wingdings" panose="05000000000000000000" pitchFamily="2" charset="2"/>
                        <a:buChar char=""/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MQTT </a:t>
                      </a:r>
                      <a:r>
                        <a:rPr lang="id-ID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Publish dan Subscribe </a:t>
                      </a:r>
                      <a:endParaRPr lang="en-IE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Wingdings" panose="05000000000000000000" pitchFamily="2" charset="2"/>
                        <a:buChar char=""/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Logika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Untuk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Control Device Microcontroller</a:t>
                      </a:r>
                      <a:endParaRPr lang="en-IE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Wingdings" panose="05000000000000000000" pitchFamily="2" charset="2"/>
                        <a:buChar char=""/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Membangun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Dashboard IOT di Android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Kodular</a:t>
                      </a:r>
                      <a:endParaRPr lang="en-IE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id-ID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Mengerti cara mengirim data dan menerima data dari server, serta mempelajari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cara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membuat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dashboard IOT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dengan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Android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Kodular</a:t>
                      </a:r>
                      <a:endParaRPr lang="en-IE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Dapat memanfaatkan server sebagai penerima dan pengirim data antara device dan server serta 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menampilkan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datanya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di dashboard IOT Android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Kodular</a:t>
                      </a:r>
                      <a:endParaRPr lang="en-IE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Teori dan Praktikum</a:t>
                      </a:r>
                      <a:endParaRPr lang="en-IE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37320638"/>
                  </a:ext>
                </a:extLst>
              </a:tr>
              <a:tr h="15387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E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61" marR="1706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Evaluasi </a:t>
                      </a:r>
                      <a:endParaRPr lang="en-IE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61" marR="170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E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61" marR="1706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E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61" marR="170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E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61" marR="17061" marT="0" marB="0" anchor="ctr"/>
                </a:tc>
                <a:extLst>
                  <a:ext uri="{0D108BD9-81ED-4DB2-BD59-A6C34878D82A}">
                    <a16:rowId xmlns:a16="http://schemas.microsoft.com/office/drawing/2014/main" val="218189894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AB454C8-8031-48D8-8961-2F3FDDCD9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606" y="6239781"/>
            <a:ext cx="464810" cy="464810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12261961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4F2B7-8C35-4F91-8ADD-32D6CCFB9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474" y="0"/>
            <a:ext cx="10868525" cy="1050758"/>
          </a:xfrm>
        </p:spPr>
        <p:txBody>
          <a:bodyPr/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id-ID" sz="2400" dirty="0">
                <a:effectLst/>
              </a:rPr>
              <a:t>Pengenalan 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Aplikasi</a:t>
            </a:r>
            <a:r>
              <a:rPr lang="en-US" sz="2400" dirty="0">
                <a:effectLst/>
              </a:rPr>
              <a:t> dan </a:t>
            </a:r>
            <a:r>
              <a:rPr lang="id-ID" sz="2400" dirty="0">
                <a:effectLst/>
              </a:rPr>
              <a:t>Microcontroller </a:t>
            </a:r>
            <a:br>
              <a:rPr lang="en-IE" sz="2400" dirty="0">
                <a:effectLst/>
              </a:rPr>
            </a:br>
            <a:r>
              <a:rPr lang="en-IE" sz="1200" dirty="0">
                <a:effectLst/>
              </a:rPr>
              <a:t>-</a:t>
            </a:r>
            <a:r>
              <a:rPr lang="id-ID" sz="1200" dirty="0">
                <a:effectLst/>
              </a:rPr>
              <a:t>Arduino</a:t>
            </a:r>
            <a:br>
              <a:rPr lang="en-IE" sz="1200" dirty="0">
                <a:effectLst/>
              </a:rPr>
            </a:br>
            <a:r>
              <a:rPr lang="en-IE" sz="1200" dirty="0">
                <a:effectLst/>
              </a:rPr>
              <a:t>-</a:t>
            </a:r>
            <a:r>
              <a:rPr lang="en-US" sz="1200" dirty="0">
                <a:effectLst/>
              </a:rPr>
              <a:t>ESP32 </a:t>
            </a:r>
            <a:r>
              <a:rPr lang="en-US" sz="1200" dirty="0" err="1">
                <a:effectLst/>
              </a:rPr>
              <a:t>Devboard</a:t>
            </a:r>
            <a:r>
              <a:rPr lang="en-US" sz="1200" dirty="0">
                <a:effectLst/>
              </a:rPr>
              <a:t> </a:t>
            </a:r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3248E6-DDE7-4D3A-8A21-13E76D1C5F89}"/>
              </a:ext>
            </a:extLst>
          </p:cNvPr>
          <p:cNvSpPr txBox="1"/>
          <p:nvPr/>
        </p:nvSpPr>
        <p:spPr>
          <a:xfrm>
            <a:off x="5807242" y="1399441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b="0" i="0" dirty="0">
                <a:effectLst/>
                <a:latin typeface="Source Sans Pro" panose="020B0604020202020204" pitchFamily="34" charset="0"/>
              </a:rPr>
              <a:t>Arduino </a:t>
            </a:r>
            <a:r>
              <a:rPr lang="en-IE" b="0" i="0" dirty="0" err="1">
                <a:effectLst/>
                <a:latin typeface="Source Sans Pro" panose="020B0604020202020204" pitchFamily="34" charset="0"/>
              </a:rPr>
              <a:t>sendiri</a:t>
            </a:r>
            <a:r>
              <a:rPr lang="en-IE" b="0" i="0" dirty="0">
                <a:effectLst/>
                <a:latin typeface="Source Sans Pro" panose="020B0604020202020204" pitchFamily="34" charset="0"/>
              </a:rPr>
              <a:t> </a:t>
            </a:r>
            <a:r>
              <a:rPr lang="en-IE" b="0" i="0" dirty="0" err="1">
                <a:effectLst/>
                <a:latin typeface="Source Sans Pro" panose="020B0604020202020204" pitchFamily="34" charset="0"/>
              </a:rPr>
              <a:t>merupakan</a:t>
            </a:r>
            <a:r>
              <a:rPr lang="en-IE" b="0" i="0" dirty="0">
                <a:effectLst/>
                <a:latin typeface="Source Sans Pro" panose="020B0604020202020204" pitchFamily="34" charset="0"/>
              </a:rPr>
              <a:t> </a:t>
            </a:r>
            <a:r>
              <a:rPr lang="en-IE" b="0" i="0" dirty="0" err="1">
                <a:effectLst/>
                <a:latin typeface="Source Sans Pro" panose="020B0604020202020204" pitchFamily="34" charset="0"/>
              </a:rPr>
              <a:t>perangkat</a:t>
            </a:r>
            <a:r>
              <a:rPr lang="en-IE" b="0" i="0" dirty="0">
                <a:effectLst/>
                <a:latin typeface="Source Sans Pro" panose="020B0604020202020204" pitchFamily="34" charset="0"/>
              </a:rPr>
              <a:t> yang </a:t>
            </a:r>
            <a:r>
              <a:rPr lang="en-IE" b="0" i="0" dirty="0" err="1">
                <a:effectLst/>
                <a:latin typeface="Source Sans Pro" panose="020B0604020202020204" pitchFamily="34" charset="0"/>
              </a:rPr>
              <a:t>bersifat</a:t>
            </a:r>
            <a:r>
              <a:rPr lang="en-IE" b="0" i="0" dirty="0">
                <a:effectLst/>
                <a:latin typeface="Source Sans Pro" panose="020B0604020202020204" pitchFamily="34" charset="0"/>
              </a:rPr>
              <a:t> </a:t>
            </a:r>
            <a:r>
              <a:rPr lang="en-IE" b="1" i="1" dirty="0">
                <a:effectLst/>
                <a:latin typeface="Source Sans Pro" panose="020B0604020202020204" pitchFamily="34" charset="0"/>
              </a:rPr>
              <a:t>open source</a:t>
            </a:r>
            <a:r>
              <a:rPr lang="en-IE" b="0" i="0" dirty="0">
                <a:effectLst/>
                <a:latin typeface="Source Sans Pro" panose="020B0604020202020204" pitchFamily="34" charset="0"/>
              </a:rPr>
              <a:t> dan </a:t>
            </a:r>
            <a:r>
              <a:rPr lang="en-IE" b="0" i="0" dirty="0" err="1">
                <a:effectLst/>
                <a:latin typeface="Source Sans Pro" panose="020B0604020202020204" pitchFamily="34" charset="0"/>
              </a:rPr>
              <a:t>sering</a:t>
            </a:r>
            <a:r>
              <a:rPr lang="en-IE" b="0" i="0" dirty="0">
                <a:effectLst/>
                <a:latin typeface="Source Sans Pro" panose="020B0604020202020204" pitchFamily="34" charset="0"/>
              </a:rPr>
              <a:t> </a:t>
            </a:r>
            <a:r>
              <a:rPr lang="en-IE" b="0" i="0" dirty="0" err="1">
                <a:effectLst/>
                <a:latin typeface="Source Sans Pro" panose="020B0604020202020204" pitchFamily="34" charset="0"/>
              </a:rPr>
              <a:t>digunakan</a:t>
            </a:r>
            <a:r>
              <a:rPr lang="en-IE" b="0" i="0" dirty="0">
                <a:effectLst/>
                <a:latin typeface="Source Sans Pro" panose="020B0604020202020204" pitchFamily="34" charset="0"/>
              </a:rPr>
              <a:t> </a:t>
            </a:r>
            <a:r>
              <a:rPr lang="en-IE" b="0" i="0" dirty="0" err="1">
                <a:effectLst/>
                <a:latin typeface="Source Sans Pro" panose="020B0604020202020204" pitchFamily="34" charset="0"/>
              </a:rPr>
              <a:t>untuk</a:t>
            </a:r>
            <a:r>
              <a:rPr lang="en-IE" b="0" i="0" dirty="0">
                <a:effectLst/>
                <a:latin typeface="Source Sans Pro" panose="020B0604020202020204" pitchFamily="34" charset="0"/>
              </a:rPr>
              <a:t> </a:t>
            </a:r>
            <a:r>
              <a:rPr lang="en-IE" b="0" i="0" dirty="0" err="1">
                <a:effectLst/>
                <a:latin typeface="Source Sans Pro" panose="020B0604020202020204" pitchFamily="34" charset="0"/>
              </a:rPr>
              <a:t>merancang</a:t>
            </a:r>
            <a:r>
              <a:rPr lang="en-IE" b="0" i="0" dirty="0">
                <a:effectLst/>
                <a:latin typeface="Source Sans Pro" panose="020B0604020202020204" pitchFamily="34" charset="0"/>
              </a:rPr>
              <a:t> </a:t>
            </a:r>
            <a:r>
              <a:rPr lang="en-IE" b="0" i="0" dirty="0" err="1">
                <a:effectLst/>
                <a:latin typeface="Source Sans Pro" panose="020B0604020202020204" pitchFamily="34" charset="0"/>
              </a:rPr>
              <a:t>serta</a:t>
            </a:r>
            <a:r>
              <a:rPr lang="en-IE" b="0" i="0" dirty="0">
                <a:effectLst/>
                <a:latin typeface="Source Sans Pro" panose="020B0604020202020204" pitchFamily="34" charset="0"/>
              </a:rPr>
              <a:t> </a:t>
            </a:r>
            <a:r>
              <a:rPr lang="en-IE" b="0" i="0" dirty="0" err="1">
                <a:effectLst/>
                <a:latin typeface="Source Sans Pro" panose="020B0604020202020204" pitchFamily="34" charset="0"/>
              </a:rPr>
              <a:t>membuat</a:t>
            </a:r>
            <a:r>
              <a:rPr lang="en-IE" b="0" i="0" dirty="0">
                <a:effectLst/>
                <a:latin typeface="Source Sans Pro" panose="020B0604020202020204" pitchFamily="34" charset="0"/>
              </a:rPr>
              <a:t> </a:t>
            </a:r>
            <a:r>
              <a:rPr lang="en-IE" b="0" i="0" dirty="0" err="1">
                <a:effectLst/>
                <a:latin typeface="Source Sans Pro" panose="020B0604020202020204" pitchFamily="34" charset="0"/>
              </a:rPr>
              <a:t>perangkat</a:t>
            </a:r>
            <a:r>
              <a:rPr lang="en-IE" b="0" i="0" dirty="0">
                <a:effectLst/>
                <a:latin typeface="Source Sans Pro" panose="020B0604020202020204" pitchFamily="34" charset="0"/>
              </a:rPr>
              <a:t> </a:t>
            </a:r>
            <a:r>
              <a:rPr lang="en-IE" b="0" i="0" dirty="0" err="1">
                <a:effectLst/>
                <a:latin typeface="Source Sans Pro" panose="020B0604020202020204" pitchFamily="34" charset="0"/>
              </a:rPr>
              <a:t>elektronik</a:t>
            </a:r>
            <a:r>
              <a:rPr lang="en-IE" b="0" i="0" dirty="0">
                <a:effectLst/>
                <a:latin typeface="Source Sans Pro" panose="020B0604020202020204" pitchFamily="34" charset="0"/>
              </a:rPr>
              <a:t>. </a:t>
            </a:r>
            <a:r>
              <a:rPr lang="en-IE" b="0" i="0" dirty="0" err="1">
                <a:effectLst/>
                <a:latin typeface="Source Sans Pro" panose="020B0604020202020204" pitchFamily="34" charset="0"/>
              </a:rPr>
              <a:t>Ditambah</a:t>
            </a:r>
            <a:r>
              <a:rPr lang="en-IE" b="0" i="0" dirty="0">
                <a:effectLst/>
                <a:latin typeface="Source Sans Pro" panose="020B0604020202020204" pitchFamily="34" charset="0"/>
              </a:rPr>
              <a:t> </a:t>
            </a:r>
            <a:r>
              <a:rPr lang="en-IE" b="0" i="0" dirty="0" err="1">
                <a:effectLst/>
                <a:latin typeface="Source Sans Pro" panose="020B0604020202020204" pitchFamily="34" charset="0"/>
              </a:rPr>
              <a:t>lagi</a:t>
            </a:r>
            <a:r>
              <a:rPr lang="en-IE" b="0" i="0" dirty="0">
                <a:effectLst/>
                <a:latin typeface="Source Sans Pro" panose="020B0604020202020204" pitchFamily="34" charset="0"/>
              </a:rPr>
              <a:t> </a:t>
            </a:r>
            <a:r>
              <a:rPr lang="en-IE" b="1" i="1" dirty="0">
                <a:effectLst/>
                <a:latin typeface="Source Sans Pro" panose="020B0604020202020204" pitchFamily="34" charset="0"/>
              </a:rPr>
              <a:t>Software</a:t>
            </a:r>
            <a:r>
              <a:rPr lang="en-IE" b="1" i="0" dirty="0">
                <a:effectLst/>
                <a:latin typeface="Source Sans Pro" panose="020B0604020202020204" pitchFamily="34" charset="0"/>
              </a:rPr>
              <a:t>-</a:t>
            </a:r>
            <a:r>
              <a:rPr lang="en-IE" b="1" i="0" dirty="0" err="1">
                <a:effectLst/>
                <a:latin typeface="Source Sans Pro" panose="020B0604020202020204" pitchFamily="34" charset="0"/>
              </a:rPr>
              <a:t>nya</a:t>
            </a:r>
            <a:r>
              <a:rPr lang="en-IE" b="0" i="0" dirty="0">
                <a:effectLst/>
                <a:latin typeface="Source Sans Pro" panose="020B0604020202020204" pitchFamily="34" charset="0"/>
              </a:rPr>
              <a:t> yang </a:t>
            </a:r>
            <a:r>
              <a:rPr lang="en-IE" b="0" i="0" dirty="0" err="1">
                <a:effectLst/>
                <a:latin typeface="Source Sans Pro" panose="020B0604020202020204" pitchFamily="34" charset="0"/>
              </a:rPr>
              <a:t>mudah</a:t>
            </a:r>
            <a:r>
              <a:rPr lang="en-IE" b="0" i="0" dirty="0">
                <a:effectLst/>
                <a:latin typeface="Source Sans Pro" panose="020B0604020202020204" pitchFamily="34" charset="0"/>
              </a:rPr>
              <a:t> </a:t>
            </a:r>
            <a:r>
              <a:rPr lang="en-IE" b="0" i="0" dirty="0" err="1">
                <a:effectLst/>
                <a:latin typeface="Source Sans Pro" panose="020B0604020202020204" pitchFamily="34" charset="0"/>
              </a:rPr>
              <a:t>digunakan</a:t>
            </a:r>
            <a:r>
              <a:rPr lang="en-IE" b="0" i="0" dirty="0">
                <a:effectLst/>
                <a:latin typeface="Source Sans Pro" panose="020B0604020202020204" pitchFamily="34" charset="0"/>
              </a:rPr>
              <a:t> dan </a:t>
            </a:r>
            <a:r>
              <a:rPr lang="en-IE" b="0" i="0" dirty="0" err="1">
                <a:effectLst/>
                <a:latin typeface="Source Sans Pro" panose="020B0604020202020204" pitchFamily="34" charset="0"/>
              </a:rPr>
              <a:t>membantu</a:t>
            </a:r>
            <a:r>
              <a:rPr lang="en-IE" b="0" i="0" dirty="0">
                <a:effectLst/>
                <a:latin typeface="Source Sans Pro" panose="020B0604020202020204" pitchFamily="34" charset="0"/>
              </a:rPr>
              <a:t> </a:t>
            </a:r>
            <a:r>
              <a:rPr lang="en-IE" b="0" i="0" dirty="0" err="1">
                <a:effectLst/>
                <a:latin typeface="Source Sans Pro" panose="020B0604020202020204" pitchFamily="34" charset="0"/>
              </a:rPr>
              <a:t>pekerjaan</a:t>
            </a:r>
            <a:r>
              <a:rPr lang="en-IE" b="0" i="0" dirty="0">
                <a:effectLst/>
                <a:latin typeface="Source Sans Pro" panose="020B0604020202020204" pitchFamily="34" charset="0"/>
              </a:rPr>
              <a:t> </a:t>
            </a:r>
            <a:r>
              <a:rPr lang="en-IE" b="0" i="0" dirty="0" err="1">
                <a:effectLst/>
                <a:latin typeface="Source Sans Pro" panose="020B0604020202020204" pitchFamily="34" charset="0"/>
              </a:rPr>
              <a:t>pengguna</a:t>
            </a:r>
            <a:r>
              <a:rPr lang="en-IE" b="0" i="0" dirty="0">
                <a:effectLst/>
                <a:latin typeface="Source Sans Pro" panose="020B0604020202020204" pitchFamily="34" charset="0"/>
              </a:rPr>
              <a:t>. </a:t>
            </a:r>
            <a:r>
              <a:rPr lang="en-IE" b="0" i="0" dirty="0" err="1">
                <a:effectLst/>
                <a:latin typeface="Source Sans Pro" panose="020B0604020202020204" pitchFamily="34" charset="0"/>
              </a:rPr>
              <a:t>Ia</a:t>
            </a:r>
            <a:r>
              <a:rPr lang="en-IE" b="0" i="0" dirty="0">
                <a:effectLst/>
                <a:latin typeface="Source Sans Pro" panose="020B0604020202020204" pitchFamily="34" charset="0"/>
              </a:rPr>
              <a:t> </a:t>
            </a:r>
            <a:r>
              <a:rPr lang="en-IE" b="0" i="0" dirty="0" err="1">
                <a:effectLst/>
                <a:latin typeface="Source Sans Pro" panose="020B0604020202020204" pitchFamily="34" charset="0"/>
              </a:rPr>
              <a:t>memiliki</a:t>
            </a:r>
            <a:r>
              <a:rPr lang="en-IE" b="0" i="0" dirty="0">
                <a:effectLst/>
                <a:latin typeface="Source Sans Pro" panose="020B0604020202020204" pitchFamily="34" charset="0"/>
              </a:rPr>
              <a:t> </a:t>
            </a:r>
            <a:r>
              <a:rPr lang="en-IE" b="0" i="0" dirty="0" err="1">
                <a:effectLst/>
                <a:latin typeface="Source Sans Pro" panose="020B0604020202020204" pitchFamily="34" charset="0"/>
              </a:rPr>
              <a:t>beberapa</a:t>
            </a:r>
            <a:r>
              <a:rPr lang="en-IE" b="0" i="0" dirty="0">
                <a:effectLst/>
                <a:latin typeface="Source Sans Pro" panose="020B0604020202020204" pitchFamily="34" charset="0"/>
              </a:rPr>
              <a:t> </a:t>
            </a:r>
            <a:r>
              <a:rPr lang="en-IE" b="0" i="0" dirty="0" err="1">
                <a:effectLst/>
                <a:latin typeface="Source Sans Pro" panose="020B0604020202020204" pitchFamily="34" charset="0"/>
              </a:rPr>
              <a:t>kegunaan</a:t>
            </a:r>
            <a:r>
              <a:rPr lang="en-IE" b="0" i="0" dirty="0">
                <a:effectLst/>
                <a:latin typeface="Source Sans Pro" panose="020B0604020202020204" pitchFamily="34" charset="0"/>
              </a:rPr>
              <a:t>, salah </a:t>
            </a:r>
            <a:r>
              <a:rPr lang="en-IE" b="0" i="0" dirty="0" err="1">
                <a:effectLst/>
                <a:latin typeface="Source Sans Pro" panose="020B0604020202020204" pitchFamily="34" charset="0"/>
              </a:rPr>
              <a:t>satunya</a:t>
            </a:r>
            <a:r>
              <a:rPr lang="en-IE" b="0" i="0" dirty="0">
                <a:effectLst/>
                <a:latin typeface="Source Sans Pro" panose="020B0604020202020204" pitchFamily="34" charset="0"/>
              </a:rPr>
              <a:t> </a:t>
            </a:r>
            <a:r>
              <a:rPr lang="en-IE" b="0" i="0" dirty="0" err="1">
                <a:effectLst/>
                <a:latin typeface="Source Sans Pro" panose="020B0604020202020204" pitchFamily="34" charset="0"/>
              </a:rPr>
              <a:t>adalah</a:t>
            </a:r>
            <a:r>
              <a:rPr lang="en-IE" b="0" i="0" dirty="0">
                <a:effectLst/>
                <a:latin typeface="Source Sans Pro" panose="020B0604020202020204" pitchFamily="34" charset="0"/>
              </a:rPr>
              <a:t> </a:t>
            </a:r>
            <a:r>
              <a:rPr lang="en-IE" b="0" i="0" dirty="0" err="1">
                <a:effectLst/>
                <a:latin typeface="Source Sans Pro" panose="020B0604020202020204" pitchFamily="34" charset="0"/>
              </a:rPr>
              <a:t>untuk</a:t>
            </a:r>
            <a:r>
              <a:rPr lang="en-IE" b="0" i="0" dirty="0">
                <a:effectLst/>
                <a:latin typeface="Source Sans Pro" panose="020B0604020202020204" pitchFamily="34" charset="0"/>
              </a:rPr>
              <a:t> </a:t>
            </a:r>
            <a:r>
              <a:rPr lang="en-IE" b="0" i="0" dirty="0" err="1">
                <a:effectLst/>
                <a:latin typeface="Source Sans Pro" panose="020B0604020202020204" pitchFamily="34" charset="0"/>
              </a:rPr>
              <a:t>mengembangkan</a:t>
            </a:r>
            <a:r>
              <a:rPr lang="en-IE" b="0" i="0" dirty="0">
                <a:effectLst/>
                <a:latin typeface="Source Sans Pro" panose="020B0604020202020204" pitchFamily="34" charset="0"/>
              </a:rPr>
              <a:t> </a:t>
            </a:r>
            <a:r>
              <a:rPr lang="en-IE" b="0" i="0" dirty="0" err="1">
                <a:effectLst/>
                <a:latin typeface="Source Sans Pro" panose="020B0604020202020204" pitchFamily="34" charset="0"/>
              </a:rPr>
              <a:t>perangkat</a:t>
            </a:r>
            <a:r>
              <a:rPr lang="en-IE" b="0" i="0" dirty="0">
                <a:effectLst/>
                <a:latin typeface="Source Sans Pro" panose="020B0604020202020204" pitchFamily="34" charset="0"/>
              </a:rPr>
              <a:t> yang </a:t>
            </a:r>
            <a:r>
              <a:rPr lang="en-IE" b="0" i="0" dirty="0" err="1">
                <a:effectLst/>
                <a:latin typeface="Source Sans Pro" panose="020B0604020202020204" pitchFamily="34" charset="0"/>
              </a:rPr>
              <a:t>dapat</a:t>
            </a:r>
            <a:r>
              <a:rPr lang="en-IE" b="0" i="0" dirty="0">
                <a:effectLst/>
                <a:latin typeface="Source Sans Pro" panose="020B0604020202020204" pitchFamily="34" charset="0"/>
              </a:rPr>
              <a:t> </a:t>
            </a:r>
            <a:r>
              <a:rPr lang="en-IE" b="0" i="0" dirty="0" err="1">
                <a:effectLst/>
                <a:latin typeface="Source Sans Pro" panose="020B0604020202020204" pitchFamily="34" charset="0"/>
              </a:rPr>
              <a:t>bekerja</a:t>
            </a:r>
            <a:r>
              <a:rPr lang="en-IE" b="0" i="0" dirty="0">
                <a:effectLst/>
                <a:latin typeface="Source Sans Pro" panose="020B0604020202020204" pitchFamily="34" charset="0"/>
              </a:rPr>
              <a:t> </a:t>
            </a:r>
            <a:r>
              <a:rPr lang="en-IE" b="0" i="0" dirty="0" err="1">
                <a:effectLst/>
                <a:latin typeface="Source Sans Pro" panose="020B0604020202020204" pitchFamily="34" charset="0"/>
              </a:rPr>
              <a:t>secara</a:t>
            </a:r>
            <a:r>
              <a:rPr lang="en-IE" b="0" i="0" dirty="0">
                <a:effectLst/>
                <a:latin typeface="Source Sans Pro" panose="020B0604020202020204" pitchFamily="34" charset="0"/>
              </a:rPr>
              <a:t> </a:t>
            </a:r>
            <a:r>
              <a:rPr lang="en-IE" b="0" i="0" dirty="0" err="1">
                <a:effectLst/>
                <a:latin typeface="Source Sans Pro" panose="020B0604020202020204" pitchFamily="34" charset="0"/>
              </a:rPr>
              <a:t>otomatis</a:t>
            </a:r>
            <a:r>
              <a:rPr lang="en-IE" b="0" i="0" dirty="0">
                <a:effectLst/>
                <a:latin typeface="Source Sans Pro" panose="020B0604020202020204" pitchFamily="34" charset="0"/>
              </a:rPr>
              <a:t>.</a:t>
            </a:r>
            <a:endParaRPr lang="en-IE" dirty="0"/>
          </a:p>
        </p:txBody>
      </p:sp>
      <p:pic>
        <p:nvPicPr>
          <p:cNvPr id="3074" name="Picture 2" descr="Arduino Logo PNG vector in SVG, PDF, AI, CDR format">
            <a:extLst>
              <a:ext uri="{FF2B5EF4-FFF2-40B4-BE49-F238E27FC236}">
                <a16:creationId xmlns:a16="http://schemas.microsoft.com/office/drawing/2014/main" id="{1C39498E-8606-4596-B43C-B77E21E04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57" y="1547240"/>
            <a:ext cx="2031533" cy="152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3C6F7A-5DFD-4B78-91F0-31B84D9EC07B}"/>
              </a:ext>
            </a:extLst>
          </p:cNvPr>
          <p:cNvSpPr txBox="1"/>
          <p:nvPr/>
        </p:nvSpPr>
        <p:spPr>
          <a:xfrm>
            <a:off x="288758" y="4027710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 err="1"/>
              <a:t>Mikrokontroler</a:t>
            </a:r>
            <a:r>
              <a:rPr lang="en-IE" dirty="0"/>
              <a:t> </a:t>
            </a:r>
            <a:r>
              <a:rPr lang="en-IE" b="1" dirty="0"/>
              <a:t>ESP32</a:t>
            </a:r>
            <a:r>
              <a:rPr lang="en-IE" dirty="0"/>
              <a:t> </a:t>
            </a:r>
            <a:r>
              <a:rPr lang="en-IE" dirty="0" err="1"/>
              <a:t>merupakan</a:t>
            </a:r>
            <a:r>
              <a:rPr lang="en-IE" dirty="0"/>
              <a:t> </a:t>
            </a:r>
            <a:r>
              <a:rPr lang="en-IE" dirty="0" err="1"/>
              <a:t>mikrokontroler</a:t>
            </a:r>
            <a:r>
              <a:rPr lang="en-IE" dirty="0"/>
              <a:t> SoC (System on Chip) </a:t>
            </a:r>
            <a:r>
              <a:rPr lang="en-IE" dirty="0" err="1"/>
              <a:t>terpadu</a:t>
            </a:r>
            <a:r>
              <a:rPr lang="en-IE" dirty="0"/>
              <a:t> </a:t>
            </a:r>
            <a:r>
              <a:rPr lang="en-IE" dirty="0" err="1"/>
              <a:t>dengan</a:t>
            </a:r>
            <a:r>
              <a:rPr lang="en-IE" dirty="0"/>
              <a:t> </a:t>
            </a:r>
            <a:r>
              <a:rPr lang="en-IE" dirty="0" err="1"/>
              <a:t>dilengkapi</a:t>
            </a:r>
            <a:r>
              <a:rPr lang="en-IE" dirty="0"/>
              <a:t> </a:t>
            </a:r>
            <a:r>
              <a:rPr lang="en-IE" b="1" dirty="0" err="1"/>
              <a:t>WiFi</a:t>
            </a:r>
            <a:r>
              <a:rPr lang="en-IE" dirty="0"/>
              <a:t> 802.11 b/g/n, </a:t>
            </a:r>
            <a:r>
              <a:rPr lang="en-IE" b="1" dirty="0"/>
              <a:t>Bluetooth</a:t>
            </a:r>
            <a:r>
              <a:rPr lang="en-IE" dirty="0"/>
              <a:t> </a:t>
            </a:r>
            <a:r>
              <a:rPr lang="en-IE" dirty="0" err="1"/>
              <a:t>versi</a:t>
            </a:r>
            <a:r>
              <a:rPr lang="en-IE" dirty="0"/>
              <a:t> 4.2, dan </a:t>
            </a:r>
            <a:r>
              <a:rPr lang="en-IE" dirty="0" err="1"/>
              <a:t>berbagai</a:t>
            </a:r>
            <a:r>
              <a:rPr lang="en-IE" dirty="0"/>
              <a:t> peripheral. ESP32 </a:t>
            </a:r>
            <a:r>
              <a:rPr lang="en-IE" dirty="0" err="1"/>
              <a:t>adalah</a:t>
            </a:r>
            <a:r>
              <a:rPr lang="en-IE" dirty="0"/>
              <a:t> chip yang </a:t>
            </a:r>
            <a:r>
              <a:rPr lang="en-IE" dirty="0" err="1"/>
              <a:t>cukup</a:t>
            </a:r>
            <a:r>
              <a:rPr lang="en-IE" dirty="0"/>
              <a:t> </a:t>
            </a:r>
            <a:r>
              <a:rPr lang="en-IE" dirty="0" err="1"/>
              <a:t>lengkap</a:t>
            </a:r>
            <a:r>
              <a:rPr lang="en-IE" dirty="0"/>
              <a:t>, </a:t>
            </a:r>
            <a:r>
              <a:rPr lang="en-IE" dirty="0" err="1"/>
              <a:t>terdapat</a:t>
            </a:r>
            <a:r>
              <a:rPr lang="en-IE" dirty="0"/>
              <a:t> </a:t>
            </a:r>
            <a:r>
              <a:rPr lang="en-IE" dirty="0" err="1"/>
              <a:t>prosesor</a:t>
            </a:r>
            <a:r>
              <a:rPr lang="en-IE" dirty="0"/>
              <a:t>, </a:t>
            </a:r>
            <a:r>
              <a:rPr lang="en-IE" dirty="0" err="1"/>
              <a:t>penyimpanan</a:t>
            </a:r>
            <a:r>
              <a:rPr lang="en-IE" dirty="0"/>
              <a:t> dan </a:t>
            </a:r>
            <a:r>
              <a:rPr lang="en-IE" dirty="0" err="1"/>
              <a:t>akses</a:t>
            </a:r>
            <a:r>
              <a:rPr lang="en-IE" dirty="0"/>
              <a:t> pada GPIO (General Purpose Input Output).</a:t>
            </a:r>
          </a:p>
        </p:txBody>
      </p:sp>
      <p:pic>
        <p:nvPicPr>
          <p:cNvPr id="3076" name="Picture 4" descr="ESP32 – Himpunan Mahasiswa Teknik Komputer">
            <a:extLst>
              <a:ext uri="{FF2B5EF4-FFF2-40B4-BE49-F238E27FC236}">
                <a16:creationId xmlns:a16="http://schemas.microsoft.com/office/drawing/2014/main" id="{D6A7548A-7BCE-4CBF-9A2D-7BBD6EC23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350" y="3668956"/>
            <a:ext cx="5505892" cy="269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rduino Uno R3 Microcontroller | Kontrol aktuator">
            <a:extLst>
              <a:ext uri="{FF2B5EF4-FFF2-40B4-BE49-F238E27FC236}">
                <a16:creationId xmlns:a16="http://schemas.microsoft.com/office/drawing/2014/main" id="{F55F2F42-05E5-4B71-9C40-70684873C4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14" b="15502"/>
          <a:stretch/>
        </p:blipFill>
        <p:spPr bwMode="auto">
          <a:xfrm>
            <a:off x="2290010" y="1321133"/>
            <a:ext cx="3011905" cy="210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E62B004-5026-4373-9890-BFA16EB6BBCA}"/>
              </a:ext>
            </a:extLst>
          </p:cNvPr>
          <p:cNvSpPr/>
          <p:nvPr/>
        </p:nvSpPr>
        <p:spPr>
          <a:xfrm>
            <a:off x="0" y="0"/>
            <a:ext cx="1323474" cy="10507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1</a:t>
            </a:r>
            <a:endParaRPr lang="en-IE" sz="80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47275E-E391-481A-96A7-9405B50DBE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606" y="6239781"/>
            <a:ext cx="464810" cy="464810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8721839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96F8-5FFA-481C-9410-06C4E829C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0" y="0"/>
            <a:ext cx="12173950" cy="1050758"/>
          </a:xfrm>
        </p:spPr>
        <p:txBody>
          <a:bodyPr/>
          <a:lstStyle/>
          <a:p>
            <a:pPr algn="l"/>
            <a:r>
              <a:rPr lang="en-US" dirty="0" err="1"/>
              <a:t>Pengenalan</a:t>
            </a:r>
            <a:r>
              <a:rPr lang="en-US" dirty="0"/>
              <a:t> Software Arduino</a:t>
            </a:r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6167F7-1350-4008-8489-5D06D8DB93E5}"/>
              </a:ext>
            </a:extLst>
          </p:cNvPr>
          <p:cNvSpPr txBox="1"/>
          <p:nvPr/>
        </p:nvSpPr>
        <p:spPr>
          <a:xfrm>
            <a:off x="4487288" y="1050758"/>
            <a:ext cx="68339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Arduino IDE </a:t>
            </a:r>
            <a:r>
              <a:rPr lang="en-IE" dirty="0" err="1"/>
              <a:t>adalah</a:t>
            </a:r>
            <a:r>
              <a:rPr lang="en-IE" dirty="0"/>
              <a:t> software yang </a:t>
            </a:r>
            <a:r>
              <a:rPr lang="en-IE" dirty="0" err="1"/>
              <a:t>digunakan</a:t>
            </a:r>
            <a:r>
              <a:rPr lang="en-IE" dirty="0"/>
              <a:t> </a:t>
            </a:r>
            <a:r>
              <a:rPr lang="en-IE" dirty="0" err="1"/>
              <a:t>untuk</a:t>
            </a:r>
            <a:r>
              <a:rPr lang="en-IE" dirty="0"/>
              <a:t> </a:t>
            </a:r>
            <a:r>
              <a:rPr lang="en-IE" dirty="0" err="1"/>
              <a:t>membuat</a:t>
            </a:r>
            <a:r>
              <a:rPr lang="en-IE" dirty="0"/>
              <a:t> sketch </a:t>
            </a:r>
            <a:r>
              <a:rPr lang="en-IE" dirty="0" err="1"/>
              <a:t>pemprograman</a:t>
            </a:r>
            <a:r>
              <a:rPr lang="en-IE" dirty="0"/>
              <a:t> </a:t>
            </a:r>
            <a:r>
              <a:rPr lang="en-IE" dirty="0" err="1"/>
              <a:t>atau</a:t>
            </a:r>
            <a:r>
              <a:rPr lang="en-IE" dirty="0"/>
              <a:t> </a:t>
            </a:r>
            <a:r>
              <a:rPr lang="en-IE" dirty="0" err="1"/>
              <a:t>dengan</a:t>
            </a:r>
            <a:r>
              <a:rPr lang="en-IE" dirty="0"/>
              <a:t> kata lain </a:t>
            </a:r>
            <a:r>
              <a:rPr lang="en-IE" dirty="0" err="1"/>
              <a:t>arduino</a:t>
            </a:r>
            <a:r>
              <a:rPr lang="en-IE" dirty="0"/>
              <a:t> IDE </a:t>
            </a:r>
            <a:r>
              <a:rPr lang="en-IE" dirty="0" err="1"/>
              <a:t>sebagai</a:t>
            </a:r>
            <a:r>
              <a:rPr lang="en-IE" dirty="0"/>
              <a:t> media </a:t>
            </a:r>
            <a:r>
              <a:rPr lang="en-IE" dirty="0" err="1"/>
              <a:t>untuk</a:t>
            </a:r>
            <a:r>
              <a:rPr lang="en-IE" dirty="0"/>
              <a:t> </a:t>
            </a:r>
            <a:r>
              <a:rPr lang="en-IE" dirty="0" err="1"/>
              <a:t>pemrogaman</a:t>
            </a:r>
            <a:r>
              <a:rPr lang="en-IE" dirty="0"/>
              <a:t> microcontroller.</a:t>
            </a:r>
          </a:p>
          <a:p>
            <a:endParaRPr lang="en-I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078EFE-64CC-429E-894A-C3A6E1A1F9FF}"/>
              </a:ext>
            </a:extLst>
          </p:cNvPr>
          <p:cNvSpPr txBox="1"/>
          <p:nvPr/>
        </p:nvSpPr>
        <p:spPr>
          <a:xfrm>
            <a:off x="4547937" y="1900134"/>
            <a:ext cx="7571873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400" b="1" u="sng" dirty="0" err="1"/>
              <a:t>Berikut</a:t>
            </a:r>
            <a:r>
              <a:rPr lang="en-IE" sz="1400" b="1" u="sng" dirty="0"/>
              <a:t> </a:t>
            </a:r>
            <a:r>
              <a:rPr lang="en-IE" sz="1400" b="1" u="sng" dirty="0" err="1"/>
              <a:t>adalah</a:t>
            </a:r>
            <a:r>
              <a:rPr lang="en-IE" sz="1400" b="1" u="sng" dirty="0"/>
              <a:t> </a:t>
            </a:r>
            <a:r>
              <a:rPr lang="en-IE" sz="1400" b="1" u="sng" dirty="0" err="1"/>
              <a:t>penjelasan</a:t>
            </a:r>
            <a:r>
              <a:rPr lang="en-IE" sz="1400" b="1" u="sng" dirty="0"/>
              <a:t> </a:t>
            </a:r>
            <a:r>
              <a:rPr lang="en-IE" sz="1400" b="1" u="sng" dirty="0" err="1"/>
              <a:t>bagian-bagian</a:t>
            </a:r>
            <a:r>
              <a:rPr lang="en-IE" sz="1400" b="1" u="sng" dirty="0"/>
              <a:t> IDE Arduino </a:t>
            </a:r>
            <a:r>
              <a:rPr lang="en-IE" sz="1400" b="1" u="sng" dirty="0" err="1"/>
              <a:t>sesuai</a:t>
            </a:r>
            <a:r>
              <a:rPr lang="en-IE" sz="1400" b="1" u="sng" dirty="0"/>
              <a:t> </a:t>
            </a:r>
            <a:r>
              <a:rPr lang="en-IE" sz="1400" b="1" u="sng" dirty="0" err="1"/>
              <a:t>gambar</a:t>
            </a:r>
            <a:r>
              <a:rPr lang="en-IE" sz="1400" b="1" u="sng" dirty="0"/>
              <a:t> di </a:t>
            </a:r>
            <a:r>
              <a:rPr lang="en-IE" sz="1400" b="1" u="sng" dirty="0" err="1"/>
              <a:t>atas</a:t>
            </a:r>
            <a:r>
              <a:rPr lang="en-IE" sz="1400" b="1" u="sng" dirty="0"/>
              <a:t> :</a:t>
            </a:r>
          </a:p>
          <a:p>
            <a:endParaRPr lang="en-IE" sz="1400" dirty="0"/>
          </a:p>
          <a:p>
            <a:r>
              <a:rPr lang="en-IE" sz="1400" b="1" dirty="0"/>
              <a:t>No 1 : </a:t>
            </a:r>
            <a:r>
              <a:rPr lang="en-IE" sz="1400" dirty="0"/>
              <a:t>Menu IDE Arduino. </a:t>
            </a:r>
            <a:r>
              <a:rPr lang="en-IE" sz="1400" dirty="0" err="1"/>
              <a:t>Setidaknya</a:t>
            </a:r>
            <a:r>
              <a:rPr lang="en-IE" sz="1400" dirty="0"/>
              <a:t> </a:t>
            </a:r>
            <a:r>
              <a:rPr lang="en-IE" sz="1400" dirty="0" err="1"/>
              <a:t>ada</a:t>
            </a:r>
            <a:r>
              <a:rPr lang="en-IE" sz="1400" dirty="0"/>
              <a:t> 5 menu yang </a:t>
            </a:r>
            <a:r>
              <a:rPr lang="en-IE" sz="1400" dirty="0" err="1"/>
              <a:t>akan</a:t>
            </a:r>
            <a:r>
              <a:rPr lang="en-IE" sz="1400" dirty="0"/>
              <a:t> </a:t>
            </a:r>
            <a:r>
              <a:rPr lang="en-IE" sz="1400" dirty="0" err="1"/>
              <a:t>membantu</a:t>
            </a:r>
            <a:r>
              <a:rPr lang="en-IE" sz="1400" dirty="0"/>
              <a:t> Anda </a:t>
            </a:r>
            <a:r>
              <a:rPr lang="en-IE" sz="1400" dirty="0" err="1"/>
              <a:t>melakukan</a:t>
            </a:r>
            <a:r>
              <a:rPr lang="en-IE" sz="1400" dirty="0"/>
              <a:t> programming </a:t>
            </a:r>
            <a:r>
              <a:rPr lang="en-IE" sz="1400" dirty="0" err="1"/>
              <a:t>dengan</a:t>
            </a:r>
            <a:r>
              <a:rPr lang="en-IE" sz="1400" dirty="0"/>
              <a:t> </a:t>
            </a:r>
            <a:r>
              <a:rPr lang="en-IE" sz="1400" dirty="0" err="1"/>
              <a:t>aplikasi</a:t>
            </a:r>
            <a:r>
              <a:rPr lang="en-IE" sz="1400" dirty="0"/>
              <a:t> </a:t>
            </a:r>
            <a:r>
              <a:rPr lang="en-IE" sz="1400" dirty="0" err="1"/>
              <a:t>ini</a:t>
            </a:r>
            <a:r>
              <a:rPr lang="en-IE" sz="1400" dirty="0"/>
              <a:t>, </a:t>
            </a:r>
            <a:r>
              <a:rPr lang="en-IE" sz="1400" dirty="0" err="1"/>
              <a:t>yaitu</a:t>
            </a:r>
            <a:r>
              <a:rPr lang="en-IE" sz="1400" dirty="0"/>
              <a:t> </a:t>
            </a:r>
            <a:r>
              <a:rPr lang="en-IE" sz="1400" b="1" i="1" dirty="0"/>
              <a:t>‘File’, ‘Edit’, ‘</a:t>
            </a:r>
            <a:r>
              <a:rPr lang="en-IE" sz="1400" b="1" i="1" dirty="0" err="1"/>
              <a:t>Skecth</a:t>
            </a:r>
            <a:r>
              <a:rPr lang="en-IE" sz="1400" b="1" i="1" dirty="0"/>
              <a:t>’, ‘Tools’ dan ‘Help’. </a:t>
            </a:r>
            <a:r>
              <a:rPr lang="en-IE" sz="1400" dirty="0"/>
              <a:t>Menu</a:t>
            </a:r>
            <a:r>
              <a:rPr lang="en-IE" sz="1400" b="1" dirty="0"/>
              <a:t> ‘File’ </a:t>
            </a:r>
            <a:r>
              <a:rPr lang="en-IE" sz="1400" dirty="0" err="1"/>
              <a:t>digunakan</a:t>
            </a:r>
            <a:r>
              <a:rPr lang="en-IE" sz="1400" dirty="0"/>
              <a:t> </a:t>
            </a:r>
            <a:r>
              <a:rPr lang="en-IE" sz="1400" dirty="0" err="1"/>
              <a:t>untuk</a:t>
            </a:r>
            <a:r>
              <a:rPr lang="en-IE" sz="1400" dirty="0"/>
              <a:t> </a:t>
            </a:r>
            <a:r>
              <a:rPr lang="en-IE" sz="1400" dirty="0" err="1"/>
              <a:t>berinteraksi</a:t>
            </a:r>
            <a:r>
              <a:rPr lang="en-IE" sz="1400" dirty="0"/>
              <a:t> </a:t>
            </a:r>
            <a:r>
              <a:rPr lang="en-IE" sz="1400" dirty="0" err="1"/>
              <a:t>dengan</a:t>
            </a:r>
            <a:r>
              <a:rPr lang="en-IE" sz="1400" dirty="0"/>
              <a:t> file *.</a:t>
            </a:r>
            <a:r>
              <a:rPr lang="en-IE" sz="1400" dirty="0" err="1"/>
              <a:t>ino</a:t>
            </a:r>
            <a:r>
              <a:rPr lang="en-IE" sz="1400" dirty="0"/>
              <a:t> (</a:t>
            </a:r>
            <a:r>
              <a:rPr lang="en-IE" sz="1400" b="1" i="1" dirty="0"/>
              <a:t>new, open, save, print, </a:t>
            </a:r>
            <a:r>
              <a:rPr lang="en-IE" sz="1400" b="1" i="1" dirty="0" err="1"/>
              <a:t>contoh</a:t>
            </a:r>
            <a:r>
              <a:rPr lang="en-IE" sz="1400" b="1" i="1" dirty="0"/>
              <a:t> program, </a:t>
            </a:r>
            <a:r>
              <a:rPr lang="en-IE" sz="1400" b="1" i="1" dirty="0" err="1"/>
              <a:t>dll</a:t>
            </a:r>
            <a:r>
              <a:rPr lang="en-IE" sz="1400" dirty="0"/>
              <a:t>). Menu </a:t>
            </a:r>
            <a:r>
              <a:rPr lang="en-IE" sz="1400" b="1" dirty="0"/>
              <a:t>‘Edit</a:t>
            </a:r>
            <a:r>
              <a:rPr lang="en-IE" sz="1400" dirty="0"/>
              <a:t> </a:t>
            </a:r>
            <a:r>
              <a:rPr lang="en-IE" sz="1400" dirty="0" err="1"/>
              <a:t>digunakan</a:t>
            </a:r>
            <a:r>
              <a:rPr lang="en-IE" sz="1400" dirty="0"/>
              <a:t> </a:t>
            </a:r>
            <a:r>
              <a:rPr lang="en-IE" sz="1400" dirty="0" err="1"/>
              <a:t>untuk</a:t>
            </a:r>
            <a:r>
              <a:rPr lang="en-IE" sz="1400" dirty="0"/>
              <a:t> </a:t>
            </a:r>
            <a:r>
              <a:rPr lang="en-IE" sz="1400" dirty="0" err="1"/>
              <a:t>mengedit</a:t>
            </a:r>
            <a:r>
              <a:rPr lang="en-IE" sz="1400" dirty="0"/>
              <a:t> program yang </a:t>
            </a:r>
            <a:r>
              <a:rPr lang="en-IE" sz="1400" dirty="0" err="1"/>
              <a:t>sedang</a:t>
            </a:r>
            <a:r>
              <a:rPr lang="en-IE" sz="1400" dirty="0"/>
              <a:t> </a:t>
            </a:r>
            <a:r>
              <a:rPr lang="en-IE" sz="1400" dirty="0" err="1"/>
              <a:t>ditulis</a:t>
            </a:r>
            <a:r>
              <a:rPr lang="en-IE" sz="1400" dirty="0"/>
              <a:t> di sketch editor, Menu </a:t>
            </a:r>
            <a:r>
              <a:rPr lang="en-IE" sz="1400" b="1" dirty="0"/>
              <a:t>‘Sketch’</a:t>
            </a:r>
            <a:r>
              <a:rPr lang="en-IE" sz="1400" dirty="0"/>
              <a:t> </a:t>
            </a:r>
            <a:r>
              <a:rPr lang="en-IE" sz="1400" dirty="0" err="1"/>
              <a:t>untuk</a:t>
            </a:r>
            <a:r>
              <a:rPr lang="en-IE" sz="1400" dirty="0"/>
              <a:t> </a:t>
            </a:r>
            <a:r>
              <a:rPr lang="en-IE" sz="1400" b="1" i="1" dirty="0"/>
              <a:t>mem-verify, meng-upload sketch</a:t>
            </a:r>
            <a:r>
              <a:rPr lang="en-IE" sz="1400" dirty="0"/>
              <a:t>, Menu </a:t>
            </a:r>
            <a:r>
              <a:rPr lang="en-IE" sz="1400" b="1" dirty="0"/>
              <a:t>‘Tools’ </a:t>
            </a:r>
            <a:r>
              <a:rPr lang="en-IE" sz="1400" dirty="0" err="1"/>
              <a:t>untuk</a:t>
            </a:r>
            <a:r>
              <a:rPr lang="en-IE" sz="1400" dirty="0"/>
              <a:t> </a:t>
            </a:r>
            <a:r>
              <a:rPr lang="en-IE" sz="1400" dirty="0" err="1"/>
              <a:t>memanggil</a:t>
            </a:r>
            <a:r>
              <a:rPr lang="en-IE" sz="1400" dirty="0"/>
              <a:t> tools </a:t>
            </a:r>
            <a:r>
              <a:rPr lang="en-IE" sz="1400" dirty="0" err="1"/>
              <a:t>pendukung</a:t>
            </a:r>
            <a:r>
              <a:rPr lang="en-IE" sz="1400" dirty="0"/>
              <a:t> software Arduino </a:t>
            </a:r>
            <a:r>
              <a:rPr lang="en-IE" sz="1400" dirty="0" err="1"/>
              <a:t>ini</a:t>
            </a:r>
            <a:r>
              <a:rPr lang="en-IE" sz="1400" dirty="0"/>
              <a:t> dan Menu </a:t>
            </a:r>
            <a:r>
              <a:rPr lang="en-IE" sz="1400" b="1" dirty="0"/>
              <a:t>‘Help’ </a:t>
            </a:r>
            <a:r>
              <a:rPr lang="en-IE" sz="1400" dirty="0" err="1"/>
              <a:t>berisi</a:t>
            </a:r>
            <a:r>
              <a:rPr lang="en-IE" sz="1400" dirty="0"/>
              <a:t> </a:t>
            </a:r>
            <a:r>
              <a:rPr lang="en-IE" sz="1400" dirty="0" err="1"/>
              <a:t>bantuan</a:t>
            </a:r>
            <a:r>
              <a:rPr lang="en-IE" sz="1400" dirty="0"/>
              <a:t>/ </a:t>
            </a:r>
            <a:r>
              <a:rPr lang="en-IE" sz="1400" dirty="0" err="1"/>
              <a:t>catatan</a:t>
            </a:r>
            <a:r>
              <a:rPr lang="en-IE" sz="1400" dirty="0"/>
              <a:t>/ </a:t>
            </a:r>
            <a:r>
              <a:rPr lang="en-IE" sz="1400" dirty="0" err="1"/>
              <a:t>keterangan</a:t>
            </a:r>
            <a:r>
              <a:rPr lang="en-IE" sz="1400" dirty="0"/>
              <a:t> yang </a:t>
            </a:r>
            <a:r>
              <a:rPr lang="en-IE" sz="1400" dirty="0" err="1"/>
              <a:t>mungkin</a:t>
            </a:r>
            <a:r>
              <a:rPr lang="en-IE" sz="1400" dirty="0"/>
              <a:t> Anda </a:t>
            </a:r>
            <a:r>
              <a:rPr lang="en-IE" sz="1400" dirty="0" err="1"/>
              <a:t>butuhkan</a:t>
            </a:r>
            <a:r>
              <a:rPr lang="en-IE" sz="1400" dirty="0"/>
              <a:t> </a:t>
            </a:r>
            <a:r>
              <a:rPr lang="en-IE" sz="1400" dirty="0" err="1"/>
              <a:t>jika</a:t>
            </a:r>
            <a:r>
              <a:rPr lang="en-IE" sz="1400" dirty="0"/>
              <a:t> </a:t>
            </a:r>
            <a:r>
              <a:rPr lang="en-IE" sz="1400" dirty="0" err="1"/>
              <a:t>ada</a:t>
            </a:r>
            <a:r>
              <a:rPr lang="en-IE" sz="1400" dirty="0"/>
              <a:t> </a:t>
            </a:r>
            <a:r>
              <a:rPr lang="en-IE" sz="1400" dirty="0" err="1"/>
              <a:t>pertanyaan</a:t>
            </a:r>
            <a:r>
              <a:rPr lang="en-IE" sz="1400" dirty="0"/>
              <a:t>. </a:t>
            </a:r>
            <a:r>
              <a:rPr lang="en-IE" sz="1400" dirty="0" err="1"/>
              <a:t>Tiap</a:t>
            </a:r>
            <a:r>
              <a:rPr lang="en-IE" sz="1400" dirty="0"/>
              <a:t> menu </a:t>
            </a:r>
            <a:r>
              <a:rPr lang="en-IE" sz="1400" dirty="0" err="1"/>
              <a:t>ini</a:t>
            </a:r>
            <a:r>
              <a:rPr lang="en-IE" sz="1400" dirty="0"/>
              <a:t> </a:t>
            </a:r>
            <a:r>
              <a:rPr lang="en-IE" sz="1400" dirty="0" err="1"/>
              <a:t>memiliki</a:t>
            </a:r>
            <a:r>
              <a:rPr lang="en-IE" sz="1400" dirty="0"/>
              <a:t> submenu-submenu </a:t>
            </a:r>
            <a:r>
              <a:rPr lang="en-IE" sz="1400" dirty="0" err="1"/>
              <a:t>sendiri</a:t>
            </a:r>
            <a:r>
              <a:rPr lang="en-IE" sz="1400" dirty="0"/>
              <a:t>. </a:t>
            </a:r>
            <a:r>
              <a:rPr lang="en-IE" sz="1400" dirty="0" err="1"/>
              <a:t>Silahkan</a:t>
            </a:r>
            <a:r>
              <a:rPr lang="en-IE" sz="1400" dirty="0"/>
              <a:t> </a:t>
            </a:r>
            <a:r>
              <a:rPr lang="en-IE" sz="1400" dirty="0" err="1"/>
              <a:t>dieksplor</a:t>
            </a:r>
            <a:r>
              <a:rPr lang="en-IE" sz="1400" dirty="0"/>
              <a:t> </a:t>
            </a:r>
            <a:r>
              <a:rPr lang="en-IE" sz="1400" dirty="0" err="1"/>
              <a:t>untuk</a:t>
            </a:r>
            <a:r>
              <a:rPr lang="en-IE" sz="1400" dirty="0"/>
              <a:t> </a:t>
            </a:r>
            <a:r>
              <a:rPr lang="en-IE" sz="1400" dirty="0" err="1"/>
              <a:t>lebih</a:t>
            </a:r>
            <a:r>
              <a:rPr lang="en-IE" sz="1400" dirty="0"/>
              <a:t> detail masing-masing </a:t>
            </a:r>
            <a:r>
              <a:rPr lang="en-IE" sz="1400" dirty="0" err="1"/>
              <a:t>fungsinya</a:t>
            </a:r>
            <a:r>
              <a:rPr lang="en-IE" sz="1400" dirty="0"/>
              <a:t>.</a:t>
            </a:r>
          </a:p>
          <a:p>
            <a:endParaRPr lang="en-IE" sz="1400" b="1" dirty="0"/>
          </a:p>
          <a:p>
            <a:r>
              <a:rPr lang="en-IE" sz="1400" b="1" dirty="0"/>
              <a:t>No 2 : </a:t>
            </a:r>
            <a:r>
              <a:rPr lang="en-IE" sz="1400" dirty="0"/>
              <a:t>Kumpulan shortcut yang </a:t>
            </a:r>
            <a:r>
              <a:rPr lang="en-IE" sz="1400" dirty="0" err="1"/>
              <a:t>sering</a:t>
            </a:r>
            <a:r>
              <a:rPr lang="en-IE" sz="1400" dirty="0"/>
              <a:t> </a:t>
            </a:r>
            <a:r>
              <a:rPr lang="en-IE" sz="1400" dirty="0" err="1"/>
              <a:t>digunakan</a:t>
            </a:r>
            <a:r>
              <a:rPr lang="en-IE" sz="1400" dirty="0"/>
              <a:t> </a:t>
            </a:r>
            <a:r>
              <a:rPr lang="en-IE" sz="1400" dirty="0" err="1"/>
              <a:t>dalam</a:t>
            </a:r>
            <a:r>
              <a:rPr lang="en-IE" sz="1400" dirty="0"/>
              <a:t> proses </a:t>
            </a:r>
            <a:r>
              <a:rPr lang="en-IE" sz="1400" dirty="0" err="1"/>
              <a:t>pemrograman</a:t>
            </a:r>
            <a:r>
              <a:rPr lang="en-IE" sz="1400" dirty="0"/>
              <a:t>. Dari </a:t>
            </a:r>
            <a:r>
              <a:rPr lang="en-IE" sz="1400" dirty="0" err="1"/>
              <a:t>kiri</a:t>
            </a:r>
            <a:r>
              <a:rPr lang="en-IE" sz="1400" dirty="0"/>
              <a:t> </a:t>
            </a:r>
            <a:r>
              <a:rPr lang="en-IE" sz="1400" dirty="0" err="1"/>
              <a:t>ke</a:t>
            </a:r>
            <a:r>
              <a:rPr lang="en-IE" sz="1400" dirty="0"/>
              <a:t> </a:t>
            </a:r>
            <a:r>
              <a:rPr lang="en-IE" sz="1400" dirty="0" err="1"/>
              <a:t>kanan</a:t>
            </a:r>
            <a:r>
              <a:rPr lang="en-IE" sz="1400" dirty="0"/>
              <a:t>, shortcut </a:t>
            </a:r>
            <a:r>
              <a:rPr lang="en-IE" sz="1400" dirty="0" err="1"/>
              <a:t>tersebut</a:t>
            </a:r>
            <a:r>
              <a:rPr lang="en-IE" sz="1400" dirty="0"/>
              <a:t> </a:t>
            </a:r>
            <a:r>
              <a:rPr lang="en-IE" sz="1400" dirty="0" err="1"/>
              <a:t>adalah</a:t>
            </a:r>
            <a:r>
              <a:rPr lang="en-IE" sz="1400" dirty="0"/>
              <a:t> : Verify – Upload – New Sketch, Open, Save. Dan shortcut paling </a:t>
            </a:r>
            <a:r>
              <a:rPr lang="en-IE" sz="1400" dirty="0" err="1"/>
              <a:t>kanan</a:t>
            </a:r>
            <a:r>
              <a:rPr lang="en-IE" sz="1400" dirty="0"/>
              <a:t> </a:t>
            </a:r>
            <a:r>
              <a:rPr lang="en-IE" sz="1400" dirty="0" err="1"/>
              <a:t>adalah</a:t>
            </a:r>
            <a:r>
              <a:rPr lang="en-IE" sz="1400" dirty="0"/>
              <a:t> shortcut ‘Serial Monitor’, </a:t>
            </a:r>
            <a:r>
              <a:rPr lang="en-IE" sz="1400" dirty="0" err="1"/>
              <a:t>yakni</a:t>
            </a:r>
            <a:r>
              <a:rPr lang="en-IE" sz="1400" dirty="0"/>
              <a:t> </a:t>
            </a:r>
            <a:r>
              <a:rPr lang="en-IE" sz="1400" dirty="0" err="1"/>
              <a:t>jendela</a:t>
            </a:r>
            <a:r>
              <a:rPr lang="en-IE" sz="1400" dirty="0"/>
              <a:t> yang </a:t>
            </a:r>
            <a:r>
              <a:rPr lang="en-IE" sz="1400" dirty="0" err="1"/>
              <a:t>digunakan</a:t>
            </a:r>
            <a:r>
              <a:rPr lang="en-IE" sz="1400" dirty="0"/>
              <a:t> </a:t>
            </a:r>
            <a:r>
              <a:rPr lang="en-IE" sz="1400" dirty="0" err="1"/>
              <a:t>untuk</a:t>
            </a:r>
            <a:r>
              <a:rPr lang="en-IE" sz="1400" dirty="0"/>
              <a:t> </a:t>
            </a:r>
            <a:r>
              <a:rPr lang="en-IE" sz="1400" dirty="0" err="1"/>
              <a:t>memonitor</a:t>
            </a:r>
            <a:r>
              <a:rPr lang="en-IE" sz="1400" dirty="0"/>
              <a:t> data yang </a:t>
            </a:r>
            <a:r>
              <a:rPr lang="en-IE" sz="1400" dirty="0" err="1"/>
              <a:t>keluar</a:t>
            </a:r>
            <a:r>
              <a:rPr lang="en-IE" sz="1400" dirty="0"/>
              <a:t> </a:t>
            </a:r>
            <a:r>
              <a:rPr lang="en-IE" sz="1400" dirty="0" err="1"/>
              <a:t>masuk</a:t>
            </a:r>
            <a:r>
              <a:rPr lang="en-IE" sz="1400" dirty="0"/>
              <a:t> di port serial Arduino (</a:t>
            </a:r>
            <a:r>
              <a:rPr lang="en-IE" sz="1400" dirty="0" err="1"/>
              <a:t>diemulasi</a:t>
            </a:r>
            <a:r>
              <a:rPr lang="en-IE" sz="1400" dirty="0"/>
              <a:t> </a:t>
            </a:r>
            <a:r>
              <a:rPr lang="en-IE" sz="1400" dirty="0" err="1"/>
              <a:t>dalam</a:t>
            </a:r>
            <a:r>
              <a:rPr lang="en-IE" sz="1400" dirty="0"/>
              <a:t> port USB </a:t>
            </a:r>
            <a:r>
              <a:rPr lang="en-IE" sz="1400" dirty="0" err="1"/>
              <a:t>ke</a:t>
            </a:r>
            <a:r>
              <a:rPr lang="en-IE" sz="1400" dirty="0"/>
              <a:t> </a:t>
            </a:r>
            <a:r>
              <a:rPr lang="en-IE" sz="1400" dirty="0" err="1"/>
              <a:t>arah</a:t>
            </a:r>
            <a:r>
              <a:rPr lang="en-IE" sz="1400" dirty="0"/>
              <a:t> </a:t>
            </a:r>
            <a:r>
              <a:rPr lang="en-IE" sz="1400" dirty="0" err="1"/>
              <a:t>komputer</a:t>
            </a:r>
            <a:r>
              <a:rPr lang="en-IE" sz="1400" dirty="0"/>
              <a:t>).</a:t>
            </a:r>
          </a:p>
          <a:p>
            <a:endParaRPr lang="en-IE" sz="1400" dirty="0"/>
          </a:p>
          <a:p>
            <a:r>
              <a:rPr lang="en-IE" sz="1400" b="1" dirty="0"/>
              <a:t>No 3 : </a:t>
            </a:r>
            <a:r>
              <a:rPr lang="en-IE" sz="1400" dirty="0" err="1"/>
              <a:t>nama</a:t>
            </a:r>
            <a:r>
              <a:rPr lang="en-IE" sz="1400" dirty="0"/>
              <a:t> sketch</a:t>
            </a:r>
          </a:p>
          <a:p>
            <a:r>
              <a:rPr lang="en-IE" sz="1400" b="1" dirty="0"/>
              <a:t>No 4 : </a:t>
            </a:r>
            <a:r>
              <a:rPr lang="en-IE" sz="1400" dirty="0" err="1"/>
              <a:t>Skecth</a:t>
            </a:r>
            <a:r>
              <a:rPr lang="en-IE" sz="1400" dirty="0"/>
              <a:t> editor. Di </a:t>
            </a:r>
            <a:r>
              <a:rPr lang="en-IE" sz="1400" dirty="0" err="1"/>
              <a:t>sinilah</a:t>
            </a:r>
            <a:r>
              <a:rPr lang="en-IE" sz="1400" dirty="0"/>
              <a:t> </a:t>
            </a:r>
            <a:r>
              <a:rPr lang="en-IE" sz="1400" dirty="0" err="1"/>
              <a:t>tempat</a:t>
            </a:r>
            <a:r>
              <a:rPr lang="en-IE" sz="1400" dirty="0"/>
              <a:t> Anda </a:t>
            </a:r>
            <a:r>
              <a:rPr lang="en-IE" sz="1400" dirty="0" err="1"/>
              <a:t>menulis</a:t>
            </a:r>
            <a:r>
              <a:rPr lang="en-IE" sz="1400" dirty="0"/>
              <a:t> program/sketch Arduino </a:t>
            </a:r>
            <a:r>
              <a:rPr lang="en-IE" sz="1400" dirty="0" err="1"/>
              <a:t>dalam</a:t>
            </a:r>
            <a:r>
              <a:rPr lang="en-IE" sz="1400" dirty="0"/>
              <a:t> </a:t>
            </a:r>
            <a:r>
              <a:rPr lang="en-IE" sz="1400" dirty="0" err="1"/>
              <a:t>bahasa</a:t>
            </a:r>
            <a:r>
              <a:rPr lang="en-IE" sz="1400" dirty="0"/>
              <a:t> C.</a:t>
            </a:r>
          </a:p>
          <a:p>
            <a:r>
              <a:rPr lang="en-IE" sz="1400" b="1" dirty="0"/>
              <a:t>No 5 : </a:t>
            </a:r>
            <a:r>
              <a:rPr lang="en-IE" sz="1400" b="1" dirty="0" err="1"/>
              <a:t>J</a:t>
            </a:r>
            <a:r>
              <a:rPr lang="en-IE" sz="1400" dirty="0" err="1"/>
              <a:t>endela</a:t>
            </a:r>
            <a:r>
              <a:rPr lang="en-IE" sz="1400" dirty="0"/>
              <a:t> </a:t>
            </a:r>
            <a:r>
              <a:rPr lang="en-IE" sz="1400" dirty="0" err="1"/>
              <a:t>informasi</a:t>
            </a:r>
            <a:r>
              <a:rPr lang="en-IE" sz="1400" dirty="0"/>
              <a:t>/</a:t>
            </a:r>
            <a:r>
              <a:rPr lang="en-IE" sz="1400" dirty="0" err="1"/>
              <a:t>notifikasi</a:t>
            </a:r>
            <a:r>
              <a:rPr lang="en-IE" sz="1400" dirty="0"/>
              <a:t> </a:t>
            </a:r>
            <a:r>
              <a:rPr lang="en-IE" sz="1400" dirty="0" err="1"/>
              <a:t>jika</a:t>
            </a:r>
            <a:r>
              <a:rPr lang="en-IE" sz="1400" dirty="0"/>
              <a:t> </a:t>
            </a:r>
            <a:r>
              <a:rPr lang="en-IE" sz="1400" dirty="0" err="1"/>
              <a:t>melakukan</a:t>
            </a:r>
            <a:r>
              <a:rPr lang="en-IE" sz="1400" dirty="0"/>
              <a:t> </a:t>
            </a:r>
            <a:r>
              <a:rPr lang="en-IE" sz="1400" dirty="0" err="1"/>
              <a:t>sesuatu</a:t>
            </a:r>
            <a:r>
              <a:rPr lang="en-IE" sz="1400" dirty="0"/>
              <a:t> di IDE </a:t>
            </a:r>
            <a:r>
              <a:rPr lang="en-IE" sz="1400" dirty="0" err="1"/>
              <a:t>ini</a:t>
            </a:r>
            <a:endParaRPr lang="en-IE" sz="1400" b="1" dirty="0"/>
          </a:p>
          <a:p>
            <a:r>
              <a:rPr lang="en-IE" sz="1400" b="1" dirty="0"/>
              <a:t>No 6 : </a:t>
            </a:r>
            <a:r>
              <a:rPr lang="en-IE" sz="1400" dirty="0" err="1"/>
              <a:t>Jendela</a:t>
            </a:r>
            <a:r>
              <a:rPr lang="en-IE" sz="1400" dirty="0"/>
              <a:t> debug. Jika </a:t>
            </a:r>
            <a:r>
              <a:rPr lang="en-IE" sz="1400" dirty="0" err="1"/>
              <a:t>ada</a:t>
            </a:r>
            <a:r>
              <a:rPr lang="en-IE" sz="1400" dirty="0"/>
              <a:t> </a:t>
            </a:r>
            <a:r>
              <a:rPr lang="en-IE" sz="1400" dirty="0" err="1"/>
              <a:t>kesalahan</a:t>
            </a:r>
            <a:r>
              <a:rPr lang="en-IE" sz="1400" dirty="0"/>
              <a:t> programming </a:t>
            </a:r>
            <a:r>
              <a:rPr lang="en-IE" sz="1400" dirty="0" err="1"/>
              <a:t>maka</a:t>
            </a:r>
            <a:r>
              <a:rPr lang="en-IE" sz="1400" dirty="0"/>
              <a:t> </a:t>
            </a:r>
            <a:r>
              <a:rPr lang="en-IE" sz="1400" dirty="0" err="1"/>
              <a:t>kesalahan</a:t>
            </a:r>
            <a:r>
              <a:rPr lang="en-IE" sz="1400" dirty="0"/>
              <a:t> </a:t>
            </a:r>
            <a:r>
              <a:rPr lang="en-IE" sz="1400" dirty="0" err="1"/>
              <a:t>tersebut</a:t>
            </a:r>
            <a:r>
              <a:rPr lang="en-IE" sz="1400" dirty="0"/>
              <a:t> </a:t>
            </a:r>
            <a:r>
              <a:rPr lang="en-IE" sz="1400" dirty="0" err="1"/>
              <a:t>akan</a:t>
            </a:r>
            <a:r>
              <a:rPr lang="en-IE" sz="1400" dirty="0"/>
              <a:t> </a:t>
            </a:r>
            <a:r>
              <a:rPr lang="en-IE" sz="1400" dirty="0" err="1"/>
              <a:t>muncul</a:t>
            </a:r>
            <a:r>
              <a:rPr lang="en-IE" sz="1400" dirty="0"/>
              <a:t> di </a:t>
            </a:r>
            <a:r>
              <a:rPr lang="en-IE" sz="1400" dirty="0" err="1"/>
              <a:t>jendela</a:t>
            </a:r>
            <a:r>
              <a:rPr lang="en-IE" sz="1400" dirty="0"/>
              <a:t> </a:t>
            </a:r>
            <a:r>
              <a:rPr lang="en-IE" sz="1400" dirty="0" err="1"/>
              <a:t>ini</a:t>
            </a:r>
            <a:r>
              <a:rPr lang="en-IE" sz="1400" dirty="0"/>
              <a:t>. </a:t>
            </a:r>
            <a:r>
              <a:rPr lang="en-IE" sz="1400" dirty="0" err="1"/>
              <a:t>Ini</a:t>
            </a:r>
            <a:r>
              <a:rPr lang="en-IE" sz="1400" dirty="0"/>
              <a:t> </a:t>
            </a:r>
            <a:r>
              <a:rPr lang="en-IE" sz="1400" dirty="0" err="1"/>
              <a:t>akan</a:t>
            </a:r>
            <a:r>
              <a:rPr lang="en-IE" sz="1400" dirty="0"/>
              <a:t> </a:t>
            </a:r>
            <a:r>
              <a:rPr lang="en-IE" sz="1400" dirty="0" err="1"/>
              <a:t>memudahkan</a:t>
            </a:r>
            <a:r>
              <a:rPr lang="en-IE" sz="1400" dirty="0"/>
              <a:t> Anda </a:t>
            </a:r>
            <a:r>
              <a:rPr lang="en-IE" sz="1400" dirty="0" err="1"/>
              <a:t>dalam</a:t>
            </a:r>
            <a:r>
              <a:rPr lang="en-IE" sz="1400" dirty="0"/>
              <a:t> </a:t>
            </a:r>
            <a:r>
              <a:rPr lang="en-IE" sz="1400" dirty="0" err="1"/>
              <a:t>mencari</a:t>
            </a:r>
            <a:r>
              <a:rPr lang="en-IE" sz="1400" dirty="0"/>
              <a:t> bug </a:t>
            </a:r>
            <a:r>
              <a:rPr lang="en-IE" sz="1400" dirty="0" err="1"/>
              <a:t>dalam</a:t>
            </a:r>
            <a:r>
              <a:rPr lang="en-IE" sz="1400" dirty="0"/>
              <a:t> program Anda</a:t>
            </a:r>
          </a:p>
        </p:txBody>
      </p:sp>
      <p:pic>
        <p:nvPicPr>
          <p:cNvPr id="4100" name="Picture 4" descr="jendela software IDE Arduino">
            <a:extLst>
              <a:ext uri="{FF2B5EF4-FFF2-40B4-BE49-F238E27FC236}">
                <a16:creationId xmlns:a16="http://schemas.microsoft.com/office/drawing/2014/main" id="{CD63362B-CB21-44B2-8DC9-AC75D00B6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0" y="1050758"/>
            <a:ext cx="4451188" cy="534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3BDEB1E-9C3C-4CEE-BBB6-33BE42E9652E}"/>
              </a:ext>
            </a:extLst>
          </p:cNvPr>
          <p:cNvSpPr/>
          <p:nvPr/>
        </p:nvSpPr>
        <p:spPr>
          <a:xfrm>
            <a:off x="6938210" y="301218"/>
            <a:ext cx="521369" cy="4973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  <a:endParaRPr lang="en-IE" sz="28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AA44CB-1DD6-4653-894D-879E2FD47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606" y="6239781"/>
            <a:ext cx="464810" cy="464810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2" name="TextBox 11">
            <a:hlinkClick r:id="rId4"/>
            <a:extLst>
              <a:ext uri="{FF2B5EF4-FFF2-40B4-BE49-F238E27FC236}">
                <a16:creationId xmlns:a16="http://schemas.microsoft.com/office/drawing/2014/main" id="{8C5ECF97-56A5-44DF-B9E0-B61E186B4688}"/>
              </a:ext>
            </a:extLst>
          </p:cNvPr>
          <p:cNvSpPr txBox="1"/>
          <p:nvPr/>
        </p:nvSpPr>
        <p:spPr>
          <a:xfrm>
            <a:off x="8927431" y="386931"/>
            <a:ext cx="2326105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Download Software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60534508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CC1CC-B676-468C-BD37-D699C7301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Install ESP32 on Arduino IDE</a:t>
            </a:r>
            <a:endParaRPr lang="en-IE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BA3BFC0-3D19-4379-832A-3BD56E4DFEBA}"/>
              </a:ext>
            </a:extLst>
          </p:cNvPr>
          <p:cNvSpPr/>
          <p:nvPr/>
        </p:nvSpPr>
        <p:spPr>
          <a:xfrm>
            <a:off x="9184105" y="276726"/>
            <a:ext cx="521369" cy="4973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  <a:endParaRPr lang="en-IE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AD5496-F96B-4600-8490-C924D88FCCF0}"/>
              </a:ext>
            </a:extLst>
          </p:cNvPr>
          <p:cNvSpPr txBox="1"/>
          <p:nvPr/>
        </p:nvSpPr>
        <p:spPr>
          <a:xfrm>
            <a:off x="360948" y="1285693"/>
            <a:ext cx="1259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Langkah 1</a:t>
            </a:r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588F0B-1469-46E4-B930-CB823D537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606" y="6239781"/>
            <a:ext cx="464810" cy="464810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5124" name="Picture 4" descr="Installing ESP32 Add-on in Arduino IDE Windows, Mac OS X, Linux open preferences">
            <a:extLst>
              <a:ext uri="{FF2B5EF4-FFF2-40B4-BE49-F238E27FC236}">
                <a16:creationId xmlns:a16="http://schemas.microsoft.com/office/drawing/2014/main" id="{8320AF24-ACCF-46E3-AAC6-70A429FF7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48" y="2081968"/>
            <a:ext cx="18669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nstalling ESP32 Add-on in Arduino IDE Windows, Mac OS X, Linux enter URLs">
            <a:extLst>
              <a:ext uri="{FF2B5EF4-FFF2-40B4-BE49-F238E27FC236}">
                <a16:creationId xmlns:a16="http://schemas.microsoft.com/office/drawing/2014/main" id="{AA475AD0-6BA3-4462-939E-31C6B2043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107" y="2081968"/>
            <a:ext cx="4296026" cy="2565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7A48D9-F134-474E-B3B4-B0A5E2637E5F}"/>
              </a:ext>
            </a:extLst>
          </p:cNvPr>
          <p:cNvSpPr txBox="1"/>
          <p:nvPr/>
        </p:nvSpPr>
        <p:spPr>
          <a:xfrm>
            <a:off x="2428875" y="1279358"/>
            <a:ext cx="12593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Langkah 2</a:t>
            </a:r>
          </a:p>
          <a:p>
            <a:endParaRPr lang="en-IE" dirty="0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916382B6-C5D0-4D57-B22C-09C80935F7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7107" y="4804078"/>
            <a:ext cx="4296026" cy="840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23805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Consolas" panose="020B0609020204030204" pitchFamily="49" charset="0"/>
              </a:rPr>
              <a:t>Link: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Consolas" panose="020B0609020204030204" pitchFamily="49" charset="0"/>
              </a:rPr>
              <a:t>https://raw.githubusercontent.com/espressif/arduino-esp32/gh-pages/package_esp32_index.json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31" name="Picture 11" descr="Installing ESP32 Add-on in Arduino IDE Windows, Mac OS X, Linux open boards manager">
            <a:extLst>
              <a:ext uri="{FF2B5EF4-FFF2-40B4-BE49-F238E27FC236}">
                <a16:creationId xmlns:a16="http://schemas.microsoft.com/office/drawing/2014/main" id="{4BEF817B-8F89-420E-A6E1-731B5A297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014" y="2081968"/>
            <a:ext cx="4338592" cy="392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4B43114-C252-4D02-9C62-D856700994E3}"/>
              </a:ext>
            </a:extLst>
          </p:cNvPr>
          <p:cNvSpPr txBox="1"/>
          <p:nvPr/>
        </p:nvSpPr>
        <p:spPr>
          <a:xfrm>
            <a:off x="7244519" y="1201900"/>
            <a:ext cx="12593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Langkah 3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2040382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CC1CC-B676-468C-BD37-D699C7301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Install ESP32 on Arduino IDE</a:t>
            </a:r>
            <a:endParaRPr lang="en-IE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BA3BFC0-3D19-4379-832A-3BD56E4DFEBA}"/>
              </a:ext>
            </a:extLst>
          </p:cNvPr>
          <p:cNvSpPr/>
          <p:nvPr/>
        </p:nvSpPr>
        <p:spPr>
          <a:xfrm>
            <a:off x="9184105" y="276726"/>
            <a:ext cx="521369" cy="4973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  <a:endParaRPr lang="en-IE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AD5496-F96B-4600-8490-C924D88FCCF0}"/>
              </a:ext>
            </a:extLst>
          </p:cNvPr>
          <p:cNvSpPr txBox="1"/>
          <p:nvPr/>
        </p:nvSpPr>
        <p:spPr>
          <a:xfrm>
            <a:off x="360948" y="1285693"/>
            <a:ext cx="1259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Langkah 4</a:t>
            </a:r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588F0B-1469-46E4-B930-CB823D537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606" y="6239781"/>
            <a:ext cx="464810" cy="464810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1DB2EF-8352-437E-A157-3E510BD44141}"/>
              </a:ext>
            </a:extLst>
          </p:cNvPr>
          <p:cNvSpPr txBox="1"/>
          <p:nvPr/>
        </p:nvSpPr>
        <p:spPr>
          <a:xfrm>
            <a:off x="7244519" y="1201900"/>
            <a:ext cx="12593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Langkah 5</a:t>
            </a:r>
          </a:p>
          <a:p>
            <a:endParaRPr lang="en-IE" dirty="0"/>
          </a:p>
        </p:txBody>
      </p:sp>
      <p:pic>
        <p:nvPicPr>
          <p:cNvPr id="19458" name="Picture 2" descr="ESP32 Add-on in Arduino IDE Windows, Mac OS X, Linux Installed">
            <a:extLst>
              <a:ext uri="{FF2B5EF4-FFF2-40B4-BE49-F238E27FC236}">
                <a16:creationId xmlns:a16="http://schemas.microsoft.com/office/drawing/2014/main" id="{4115D6D2-A3B9-474B-ABF5-8A36A30D4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53" y="1848231"/>
            <a:ext cx="4775766" cy="269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Arduino IDE select the ESP32 board in Tools menu">
            <a:extLst>
              <a:ext uri="{FF2B5EF4-FFF2-40B4-BE49-F238E27FC236}">
                <a16:creationId xmlns:a16="http://schemas.microsoft.com/office/drawing/2014/main" id="{F07BA8B4-AD95-4383-A76B-D4618DF85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395" y="1655025"/>
            <a:ext cx="584835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6A1110-3413-40E4-BAEB-36AA2F921B4A}"/>
              </a:ext>
            </a:extLst>
          </p:cNvPr>
          <p:cNvSpPr/>
          <p:nvPr/>
        </p:nvSpPr>
        <p:spPr>
          <a:xfrm>
            <a:off x="6721643" y="4339389"/>
            <a:ext cx="1155031" cy="2807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911EF7-509D-43F0-A250-B16CA3AC4F1C}"/>
              </a:ext>
            </a:extLst>
          </p:cNvPr>
          <p:cNvSpPr txBox="1"/>
          <p:nvPr/>
        </p:nvSpPr>
        <p:spPr>
          <a:xfrm>
            <a:off x="426624" y="5144183"/>
            <a:ext cx="5252281" cy="92333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b="1" dirty="0"/>
              <a:t>COM4</a:t>
            </a:r>
            <a:r>
              <a:rPr lang="en-US" dirty="0"/>
              <a:t> </a:t>
            </a:r>
            <a:r>
              <a:rPr lang="en-US" dirty="0" err="1"/>
              <a:t>disesuaikan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b="1" dirty="0"/>
              <a:t>COM</a:t>
            </a:r>
            <a:r>
              <a:rPr lang="en-US" dirty="0"/>
              <a:t> yang </a:t>
            </a:r>
            <a:r>
              <a:rPr lang="en-US" dirty="0" err="1"/>
              <a:t>terdeteksi</a:t>
            </a:r>
            <a:r>
              <a:rPr lang="en-US" dirty="0"/>
              <a:t>, </a:t>
            </a:r>
            <a:r>
              <a:rPr lang="en-US" dirty="0" err="1"/>
              <a:t>Apabila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terdeteksi</a:t>
            </a:r>
            <a:r>
              <a:rPr lang="en-US" dirty="0"/>
              <a:t> </a:t>
            </a:r>
            <a:r>
              <a:rPr lang="en-US" dirty="0" err="1"/>
              <a:t>silahkan</a:t>
            </a:r>
            <a:r>
              <a:rPr lang="en-US" dirty="0"/>
              <a:t> install </a:t>
            </a:r>
            <a:r>
              <a:rPr lang="en-US" dirty="0" err="1"/>
              <a:t>Drivernya</a:t>
            </a:r>
            <a:r>
              <a:rPr lang="en-US" dirty="0"/>
              <a:t> </a:t>
            </a:r>
            <a:r>
              <a:rPr lang="en-US" dirty="0" err="1"/>
              <a:t>Terlebih</a:t>
            </a:r>
            <a:r>
              <a:rPr lang="en-US" dirty="0"/>
              <a:t> </a:t>
            </a:r>
            <a:r>
              <a:rPr lang="en-US" dirty="0" err="1"/>
              <a:t>dahulu</a:t>
            </a:r>
            <a:endParaRPr lang="en-IE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93412A-B49B-4B5B-8332-1344F69EFDDE}"/>
              </a:ext>
            </a:extLst>
          </p:cNvPr>
          <p:cNvCxnSpPr/>
          <p:nvPr/>
        </p:nvCxnSpPr>
        <p:spPr>
          <a:xfrm flipV="1">
            <a:off x="5678905" y="4539916"/>
            <a:ext cx="882316" cy="72189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hlinkClick r:id="rId5"/>
            <a:extLst>
              <a:ext uri="{FF2B5EF4-FFF2-40B4-BE49-F238E27FC236}">
                <a16:creationId xmlns:a16="http://schemas.microsoft.com/office/drawing/2014/main" id="{0393A201-C3A5-4FB4-A2E7-1EB2A30A18DB}"/>
              </a:ext>
            </a:extLst>
          </p:cNvPr>
          <p:cNvSpPr/>
          <p:nvPr/>
        </p:nvSpPr>
        <p:spPr>
          <a:xfrm>
            <a:off x="1828052" y="6139041"/>
            <a:ext cx="2269958" cy="39745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Download Driver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640653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CC1CC-B676-468C-BD37-D699C7301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“Hello Word / Blinking LED” pada ESP32</a:t>
            </a:r>
            <a:endParaRPr lang="en-IE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BA3BFC0-3D19-4379-832A-3BD56E4DFEBA}"/>
              </a:ext>
            </a:extLst>
          </p:cNvPr>
          <p:cNvSpPr/>
          <p:nvPr/>
        </p:nvSpPr>
        <p:spPr>
          <a:xfrm>
            <a:off x="9184105" y="276726"/>
            <a:ext cx="521369" cy="4973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  <a:endParaRPr lang="en-IE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AD5496-F96B-4600-8490-C924D88FCCF0}"/>
              </a:ext>
            </a:extLst>
          </p:cNvPr>
          <p:cNvSpPr txBox="1"/>
          <p:nvPr/>
        </p:nvSpPr>
        <p:spPr>
          <a:xfrm>
            <a:off x="1403685" y="1358735"/>
            <a:ext cx="10627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 err="1"/>
              <a:t>Apa</a:t>
            </a:r>
            <a:r>
              <a:rPr lang="en-IE" dirty="0"/>
              <a:t> </a:t>
            </a:r>
            <a:r>
              <a:rPr lang="en-IE" dirty="0" err="1"/>
              <a:t>itu</a:t>
            </a:r>
            <a:r>
              <a:rPr lang="en-IE" dirty="0"/>
              <a:t> Blinking LED, </a:t>
            </a:r>
            <a:r>
              <a:rPr lang="en-IE" dirty="0" err="1"/>
              <a:t>Membuat</a:t>
            </a:r>
            <a:r>
              <a:rPr lang="en-IE" dirty="0"/>
              <a:t> </a:t>
            </a:r>
            <a:r>
              <a:rPr lang="en-IE" dirty="0" err="1"/>
              <a:t>rangkaian</a:t>
            </a:r>
            <a:r>
              <a:rPr lang="en-IE" dirty="0"/>
              <a:t> LED agar LED </a:t>
            </a:r>
            <a:r>
              <a:rPr lang="en-IE" dirty="0" err="1"/>
              <a:t>dapat</a:t>
            </a:r>
            <a:r>
              <a:rPr lang="en-IE" dirty="0"/>
              <a:t> </a:t>
            </a:r>
            <a:r>
              <a:rPr lang="en-IE" dirty="0" err="1"/>
              <a:t>menyala</a:t>
            </a:r>
            <a:r>
              <a:rPr lang="en-IE" dirty="0"/>
              <a:t> </a:t>
            </a:r>
            <a:r>
              <a:rPr lang="en-IE" dirty="0" err="1"/>
              <a:t>selama</a:t>
            </a:r>
            <a:r>
              <a:rPr lang="en-IE" dirty="0"/>
              <a:t> 1 </a:t>
            </a:r>
            <a:r>
              <a:rPr lang="en-IE" dirty="0" err="1"/>
              <a:t>detik</a:t>
            </a:r>
            <a:r>
              <a:rPr lang="en-IE" dirty="0"/>
              <a:t> dan </a:t>
            </a:r>
            <a:r>
              <a:rPr lang="en-IE" dirty="0" err="1"/>
              <a:t>padam</a:t>
            </a:r>
            <a:r>
              <a:rPr lang="en-IE" dirty="0"/>
              <a:t> </a:t>
            </a:r>
            <a:r>
              <a:rPr lang="en-IE" dirty="0" err="1"/>
              <a:t>dalam</a:t>
            </a:r>
            <a:r>
              <a:rPr lang="en-IE" dirty="0"/>
              <a:t> 1 </a:t>
            </a:r>
            <a:r>
              <a:rPr lang="en-IE" dirty="0" err="1"/>
              <a:t>detik</a:t>
            </a:r>
            <a:r>
              <a:rPr lang="en-IE" dirty="0"/>
              <a:t> </a:t>
            </a:r>
            <a:r>
              <a:rPr lang="en-IE" dirty="0" err="1"/>
              <a:t>secara</a:t>
            </a:r>
            <a:r>
              <a:rPr lang="en-IE" dirty="0"/>
              <a:t> </a:t>
            </a:r>
            <a:r>
              <a:rPr lang="en-IE" dirty="0" err="1"/>
              <a:t>berulang</a:t>
            </a:r>
            <a:r>
              <a:rPr lang="en-IE" dirty="0"/>
              <a:t>, </a:t>
            </a:r>
            <a:r>
              <a:rPr lang="en-IE" dirty="0" err="1"/>
              <a:t>Untuk</a:t>
            </a:r>
            <a:r>
              <a:rPr lang="en-IE" dirty="0"/>
              <a:t> </a:t>
            </a:r>
            <a:r>
              <a:rPr lang="en-IE" dirty="0" err="1"/>
              <a:t>menampilkan</a:t>
            </a:r>
            <a:r>
              <a:rPr lang="en-IE" dirty="0"/>
              <a:t> Tulisan </a:t>
            </a:r>
            <a:r>
              <a:rPr lang="en-IE" dirty="0" err="1"/>
              <a:t>klik</a:t>
            </a:r>
            <a:r>
              <a:rPr lang="en-IE" dirty="0"/>
              <a:t> pada menu Serial Monitor.</a:t>
            </a:r>
          </a:p>
        </p:txBody>
      </p:sp>
      <p:pic>
        <p:nvPicPr>
          <p:cNvPr id="5122" name="Picture 2" descr="Led Semikonduktor Dioda - Gambar vektor gratis di Pixabay - Pixabay">
            <a:extLst>
              <a:ext uri="{FF2B5EF4-FFF2-40B4-BE49-F238E27FC236}">
                <a16:creationId xmlns:a16="http://schemas.microsoft.com/office/drawing/2014/main" id="{19141316-D80F-4544-88E6-C88E88253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37" y="1216548"/>
            <a:ext cx="938463" cy="93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588F0B-1469-46E4-B930-CB823D537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606" y="6239781"/>
            <a:ext cx="464810" cy="464810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17D72F-D838-4054-8BCD-43868F8D61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37" y="2565776"/>
            <a:ext cx="3529079" cy="41388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E46870-D4DD-4E50-9E84-A85F25D75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8107" y="2053763"/>
            <a:ext cx="3529079" cy="468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6630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4F2B7-8C35-4F91-8ADD-32D6CCFB9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474" y="0"/>
            <a:ext cx="10868525" cy="1050758"/>
          </a:xfrm>
        </p:spPr>
        <p:txBody>
          <a:bodyPr/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id-ID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Mempelajari sensor-sensor Khusus</a:t>
            </a:r>
            <a:br>
              <a:rPr lang="en-I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DHT 11 (</a:t>
            </a:r>
            <a:r>
              <a:rPr lang="id-ID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Temperature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Humidity)</a:t>
            </a:r>
            <a:endParaRPr lang="en-IE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E62B004-5026-4373-9890-BFA16EB6BBCA}"/>
              </a:ext>
            </a:extLst>
          </p:cNvPr>
          <p:cNvSpPr/>
          <p:nvPr/>
        </p:nvSpPr>
        <p:spPr>
          <a:xfrm>
            <a:off x="0" y="0"/>
            <a:ext cx="1323474" cy="10507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2</a:t>
            </a:r>
            <a:endParaRPr lang="en-IE" sz="8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5D2BFC-2A91-4C55-8F39-F3CDBC9B7109}"/>
              </a:ext>
            </a:extLst>
          </p:cNvPr>
          <p:cNvSpPr txBox="1"/>
          <p:nvPr/>
        </p:nvSpPr>
        <p:spPr>
          <a:xfrm>
            <a:off x="385011" y="1159981"/>
            <a:ext cx="116866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dimaksud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sensor </a:t>
            </a:r>
            <a:r>
              <a:rPr lang="en-US" dirty="0" err="1"/>
              <a:t>khusus</a:t>
            </a:r>
            <a:r>
              <a:rPr lang="en-US" dirty="0"/>
              <a:t>, Sensor </a:t>
            </a:r>
            <a:r>
              <a:rPr lang="en-US" dirty="0" err="1"/>
              <a:t>khusus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sensor yang </a:t>
            </a:r>
            <a:r>
              <a:rPr lang="en-US" dirty="0" err="1"/>
              <a:t>membutuhkan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pasti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ditentukan</a:t>
            </a:r>
            <a:r>
              <a:rPr lang="en-US" dirty="0"/>
              <a:t> </a:t>
            </a:r>
            <a:r>
              <a:rPr lang="en-US" dirty="0" err="1"/>
              <a:t>satuanya</a:t>
            </a:r>
            <a:r>
              <a:rPr lang="en-US" dirty="0"/>
              <a:t>, </a:t>
            </a:r>
            <a:r>
              <a:rPr lang="en-US" dirty="0" err="1"/>
              <a:t>Seperti</a:t>
            </a:r>
            <a:r>
              <a:rPr lang="en-US" dirty="0"/>
              <a:t> Jarak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satuan</a:t>
            </a:r>
            <a:r>
              <a:rPr lang="en-US" dirty="0"/>
              <a:t> </a:t>
            </a:r>
            <a:r>
              <a:rPr lang="en-US" dirty="0" err="1"/>
              <a:t>Centi</a:t>
            </a:r>
            <a:r>
              <a:rPr lang="en-US" dirty="0"/>
              <a:t> Meter (cm), Meter (m) dan Kilo Meter (Km), </a:t>
            </a:r>
            <a:r>
              <a:rPr lang="en-US" dirty="0" err="1"/>
              <a:t>atau</a:t>
            </a:r>
            <a:r>
              <a:rPr lang="en-US" dirty="0"/>
              <a:t> yang </a:t>
            </a:r>
            <a:r>
              <a:rPr lang="en-US" dirty="0" err="1"/>
              <a:t>lainya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Suhu</a:t>
            </a:r>
            <a:r>
              <a:rPr lang="en-US" dirty="0"/>
              <a:t> (</a:t>
            </a:r>
            <a:r>
              <a:rPr lang="en-US" dirty="0" err="1"/>
              <a:t>Celcius</a:t>
            </a:r>
            <a:r>
              <a:rPr lang="en-US" dirty="0"/>
              <a:t>) dan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lainnya</a:t>
            </a:r>
            <a:r>
              <a:rPr lang="en-US" dirty="0"/>
              <a:t>, dan </a:t>
            </a:r>
            <a:r>
              <a:rPr lang="en-US" dirty="0" err="1"/>
              <a:t>biasanya</a:t>
            </a:r>
            <a:r>
              <a:rPr lang="en-US" dirty="0"/>
              <a:t> sensor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dibuatkan</a:t>
            </a:r>
            <a:r>
              <a:rPr lang="en-US" dirty="0"/>
              <a:t> library oleh </a:t>
            </a:r>
            <a:r>
              <a:rPr lang="en-US" dirty="0" err="1"/>
              <a:t>produsen</a:t>
            </a:r>
            <a:r>
              <a:rPr lang="en-US" dirty="0"/>
              <a:t> </a:t>
            </a:r>
            <a:r>
              <a:rPr lang="en-US" dirty="0" err="1"/>
              <a:t>pembuat</a:t>
            </a:r>
            <a:r>
              <a:rPr lang="en-US" dirty="0"/>
              <a:t> sensor </a:t>
            </a:r>
            <a:r>
              <a:rPr lang="en-US" dirty="0" err="1"/>
              <a:t>tersebut</a:t>
            </a:r>
            <a:r>
              <a:rPr lang="en-US" dirty="0"/>
              <a:t>.</a:t>
            </a:r>
          </a:p>
        </p:txBody>
      </p:sp>
      <p:pic>
        <p:nvPicPr>
          <p:cNvPr id="7170" name="Picture 2" descr="Ragam Jenis Sensor Suhu dan Pengertiannya | by Alatuji | Medium">
            <a:extLst>
              <a:ext uri="{FF2B5EF4-FFF2-40B4-BE49-F238E27FC236}">
                <a16:creationId xmlns:a16="http://schemas.microsoft.com/office/drawing/2014/main" id="{F6FA0F82-B21C-42DD-9ADE-A45F1E8F9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53" y="2469533"/>
            <a:ext cx="10868525" cy="431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8F0217-8E05-49FD-98E3-8D5B0514FD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606" y="6239781"/>
            <a:ext cx="464810" cy="464810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92388605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Smart Graphics Sampler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5917490_win32_fixed.potx" id="{1A272F58-4910-4504-BEF7-14093C13C061}" vid="{2BDA99AE-639D-43D7-9F05-5D5DC1199F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Smart Graphics Sampler</Template>
  <TotalTime>1413</TotalTime>
  <Words>1876</Words>
  <Application>Microsoft Office PowerPoint</Application>
  <PresentationFormat>Widescreen</PresentationFormat>
  <Paragraphs>235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Arial</vt:lpstr>
      <vt:lpstr>Calibri</vt:lpstr>
      <vt:lpstr>Consolas</vt:lpstr>
      <vt:lpstr>Google Sans</vt:lpstr>
      <vt:lpstr>Segoe UI</vt:lpstr>
      <vt:lpstr>Segoe UI Light</vt:lpstr>
      <vt:lpstr>Segoe UI Semibold</vt:lpstr>
      <vt:lpstr>Source Sans Pro</vt:lpstr>
      <vt:lpstr>Times New Roman</vt:lpstr>
      <vt:lpstr>Wingdings</vt:lpstr>
      <vt:lpstr>1_Smart Graphics Sampler Neal Creative</vt:lpstr>
      <vt:lpstr>PowerPoint Presentation</vt:lpstr>
      <vt:lpstr>PowerPoint Presentation</vt:lpstr>
      <vt:lpstr>Control dan Monitoring Sensor Aktuator dengan Blynk Platform</vt:lpstr>
      <vt:lpstr>Pengenalan  Aplikasi dan Microcontroller  -Arduino -ESP32 Devboard </vt:lpstr>
      <vt:lpstr>Pengenalan Software Arduino</vt:lpstr>
      <vt:lpstr>Install ESP32 on Arduino IDE</vt:lpstr>
      <vt:lpstr>Install ESP32 on Arduino IDE</vt:lpstr>
      <vt:lpstr>“Hello Word / Blinking LED” pada ESP32</vt:lpstr>
      <vt:lpstr>Mempelajari sensor-sensor Khusus -DHT 11 (Temperature dan Humidity)</vt:lpstr>
      <vt:lpstr>DHT 11 (Temperature dan Humidity)</vt:lpstr>
      <vt:lpstr>Menghubungkan ke Output Aktuator -Relay</vt:lpstr>
      <vt:lpstr>Relay dan Lampu 220 v</vt:lpstr>
      <vt:lpstr>Komunikasi Jaringan -Jenis-jenis Jaringan (Kabel &amp; Wireless) -Topologi Jaringan  -Modem, Access Point</vt:lpstr>
      <vt:lpstr>Topologi Jaringan Modem dan Acces Point</vt:lpstr>
      <vt:lpstr>Mengirim dan Menerima data dari Microcontroller ke Server MQTT Broker -MQTT Publish dan Subscribe  -Logika Untuk Control Device Microcontroller -Membangun Dashboard IOT di Android Kodular -Node RED (Dashboard)</vt:lpstr>
      <vt:lpstr>MQTT Publish dan Subscribe</vt:lpstr>
      <vt:lpstr>MQTT Publish dan Subscribe</vt:lpstr>
      <vt:lpstr>MQTT Publish dan Subscribe</vt:lpstr>
      <vt:lpstr>Logika Control Device ESP32</vt:lpstr>
      <vt:lpstr>Dashboard IOT di Android Kodular</vt:lpstr>
      <vt:lpstr>Dashboard IOT di Android Kodular</vt:lpstr>
      <vt:lpstr>Dashboard IOT di Android Kodular</vt:lpstr>
      <vt:lpstr>Dashboard IOT di Android Kodular</vt:lpstr>
      <vt:lpstr>Dashboard IOT di Android Kodular</vt:lpstr>
      <vt:lpstr>Dashboard IOT di Android Kodular</vt:lpstr>
      <vt:lpstr>Dashboard IOT di Android Kodular</vt:lpstr>
      <vt:lpstr>Dashboard IOT di Android Kodular</vt:lpstr>
      <vt:lpstr>Evaluasi</vt:lpstr>
      <vt:lpstr>PowerPoint Presentation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Iwan Cilibur</dc:creator>
  <cp:keywords/>
  <dc:description/>
  <cp:lastModifiedBy>Iwan Cilibur</cp:lastModifiedBy>
  <cp:revision>340</cp:revision>
  <dcterms:created xsi:type="dcterms:W3CDTF">2024-02-17T03:48:44Z</dcterms:created>
  <dcterms:modified xsi:type="dcterms:W3CDTF">2024-10-27T02:29:31Z</dcterms:modified>
  <cp:category/>
</cp:coreProperties>
</file>